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88" r:id="rId3"/>
    <p:sldId id="290" r:id="rId4"/>
    <p:sldId id="291" r:id="rId5"/>
    <p:sldId id="289" r:id="rId6"/>
    <p:sldId id="287" r:id="rId7"/>
    <p:sldId id="292" r:id="rId8"/>
    <p:sldId id="294" r:id="rId9"/>
    <p:sldId id="293" r:id="rId10"/>
    <p:sldId id="295" r:id="rId11"/>
    <p:sldId id="257" r:id="rId12"/>
    <p:sldId id="296" r:id="rId13"/>
    <p:sldId id="299" r:id="rId14"/>
    <p:sldId id="297" r:id="rId15"/>
    <p:sldId id="300" r:id="rId16"/>
    <p:sldId id="264" r:id="rId17"/>
    <p:sldId id="265" r:id="rId18"/>
    <p:sldId id="286" r:id="rId19"/>
    <p:sldId id="263" r:id="rId20"/>
    <p:sldId id="266" r:id="rId21"/>
    <p:sldId id="268" r:id="rId22"/>
    <p:sldId id="269" r:id="rId23"/>
    <p:sldId id="279" r:id="rId24"/>
    <p:sldId id="271" r:id="rId25"/>
    <p:sldId id="267" r:id="rId26"/>
    <p:sldId id="260" r:id="rId27"/>
    <p:sldId id="262" r:id="rId28"/>
    <p:sldId id="285" r:id="rId29"/>
    <p:sldId id="272" r:id="rId30"/>
    <p:sldId id="273" r:id="rId31"/>
    <p:sldId id="274" r:id="rId32"/>
    <p:sldId id="270" r:id="rId33"/>
    <p:sldId id="280" r:id="rId34"/>
    <p:sldId id="281" r:id="rId35"/>
    <p:sldId id="282" r:id="rId36"/>
    <p:sldId id="284" r:id="rId37"/>
    <p:sldId id="278" r:id="rId38"/>
    <p:sldId id="30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80" autoAdjust="0"/>
  </p:normalViewPr>
  <p:slideViewPr>
    <p:cSldViewPr>
      <p:cViewPr varScale="1">
        <p:scale>
          <a:sx n="70" d="100"/>
          <a:sy n="70" d="100"/>
        </p:scale>
        <p:origin x="10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05902-DE22-4518-9594-3771518D1F78}" type="datetimeFigureOut">
              <a:rPr lang="en-US" smtClean="0"/>
              <a:t>5/14/2017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690D8-74A5-4B24-A332-378DEFC043D6}" type="slidenum">
              <a:rPr lang="en-US" smtClean="0"/>
              <a:t>‹#›</a:t>
            </a:fld>
            <a:endParaRPr lang="en-US"/>
          </a:p>
        </p:txBody>
      </p:sp>
    </p:spTree>
    <p:extLst>
      <p:ext uri="{BB962C8B-B14F-4D97-AF65-F5344CB8AC3E}">
        <p14:creationId xmlns:p14="http://schemas.microsoft.com/office/powerpoint/2010/main" val="172642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 sz="1050" b="0" i="0" u="none" strike="noStrike" cap="none">
                <a:solidFill>
                  <a:schemeClr val="dk1"/>
                </a:solidFill>
                <a:highlight>
                  <a:srgbClr val="FFFFFF"/>
                </a:highlight>
              </a:rPr>
              <a:t>General Assembly - “GA” -  is a global education institution that specializes in the most in-demand skills across data, design, technology and business. We have campuses like this one in 14 other cities around the world, where we empower a global community to pursue work they love</a:t>
            </a:r>
          </a:p>
          <a:p>
            <a:pPr marL="457200" marR="0" lvl="0" indent="-304800" algn="l" rtl="0">
              <a:spcBef>
                <a:spcPts val="0"/>
              </a:spcBef>
              <a:spcAft>
                <a:spcPts val="0"/>
              </a:spcAft>
              <a:buSzPct val="25000"/>
              <a:buNone/>
            </a:pPr>
            <a:r>
              <a:rPr lang="en" sz="1050" b="0" i="0" u="none" strike="noStrike" cap="none">
                <a:solidFill>
                  <a:schemeClr val="dk1"/>
                </a:solidFill>
                <a:highlight>
                  <a:srgbClr val="FFFFFF"/>
                </a:highlight>
              </a:rPr>
              <a:t>We offer classes, workshops, and courses in development, design, digital marketing, data science, and business with a range of commitment options</a:t>
            </a:r>
          </a:p>
          <a:p>
            <a:pPr marL="457200" marR="0" lvl="0" indent="-304800" algn="l" rtl="0">
              <a:spcBef>
                <a:spcPts val="0"/>
              </a:spcBef>
              <a:buSzPct val="25000"/>
              <a:buNone/>
            </a:pPr>
            <a:r>
              <a:rPr lang="en" sz="1050" b="0" i="0" u="none" strike="noStrike" cap="none">
                <a:solidFill>
                  <a:schemeClr val="dk1"/>
                </a:solidFill>
                <a:highlight>
                  <a:srgbClr val="FFFFFF"/>
                </a:highlight>
              </a:rPr>
              <a:t>As part of helping individuals like yourselves acquire new skills and/or transition into a new career, we also work with employers as a source of talent. In fact, more than 2500 employers have hired our grads of our full-time, immersive courses!</a:t>
            </a:r>
          </a:p>
        </p:txBody>
      </p:sp>
    </p:spTree>
    <p:extLst>
      <p:ext uri="{BB962C8B-B14F-4D97-AF65-F5344CB8AC3E}">
        <p14:creationId xmlns:p14="http://schemas.microsoft.com/office/powerpoint/2010/main" val="1263363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machine learning and statistics, </a:t>
            </a:r>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dimension reduction</a:t>
            </a:r>
            <a:r>
              <a:rPr lang="en-US" sz="1200" b="0" i="0" kern="1200" dirty="0">
                <a:solidFill>
                  <a:schemeClr val="tx1"/>
                </a:solidFill>
                <a:effectLst/>
                <a:latin typeface="+mn-lt"/>
                <a:ea typeface="+mn-ea"/>
                <a:cs typeface="+mn-cs"/>
              </a:rPr>
              <a:t> is the process </a:t>
            </a:r>
            <a:r>
              <a:rPr lang="en-US" sz="1200" b="0" i="0" kern="1200" dirty="0" err="1">
                <a:solidFill>
                  <a:schemeClr val="tx1"/>
                </a:solidFill>
                <a:effectLst/>
                <a:latin typeface="+mn-lt"/>
                <a:ea typeface="+mn-ea"/>
                <a:cs typeface="+mn-cs"/>
              </a:rPr>
              <a:t>of</a:t>
            </a:r>
            <a:r>
              <a:rPr lang="en-US" sz="1200" b="1" i="0" kern="1200" dirty="0" err="1">
                <a:solidFill>
                  <a:schemeClr val="tx1"/>
                </a:solidFill>
                <a:effectLst/>
                <a:latin typeface="+mn-lt"/>
                <a:ea typeface="+mn-ea"/>
                <a:cs typeface="+mn-cs"/>
              </a:rPr>
              <a:t>reducing</a:t>
            </a:r>
            <a:r>
              <a:rPr lang="en-US" sz="1200" b="0" i="0" kern="1200" dirty="0">
                <a:solidFill>
                  <a:schemeClr val="tx1"/>
                </a:solidFill>
                <a:effectLst/>
                <a:latin typeface="+mn-lt"/>
                <a:ea typeface="+mn-ea"/>
                <a:cs typeface="+mn-cs"/>
              </a:rPr>
              <a:t> the number of random variables under consideration, via obtaining a set of principal variables. It can be divided into feature selection and feature extraction</a:t>
            </a:r>
            <a:endParaRPr lang="en-US" dirty="0"/>
          </a:p>
        </p:txBody>
      </p:sp>
      <p:sp>
        <p:nvSpPr>
          <p:cNvPr id="4" name="Slide Number Placeholder 3"/>
          <p:cNvSpPr>
            <a:spLocks noGrp="1"/>
          </p:cNvSpPr>
          <p:nvPr>
            <p:ph type="sldNum" sz="quarter" idx="10"/>
          </p:nvPr>
        </p:nvSpPr>
        <p:spPr/>
        <p:txBody>
          <a:bodyPr/>
          <a:lstStyle/>
          <a:p>
            <a:fld id="{C51690D8-74A5-4B24-A332-378DEFC043D6}" type="slidenum">
              <a:rPr lang="en-US" smtClean="0"/>
              <a:t>36</a:t>
            </a:fld>
            <a:endParaRPr lang="en-US"/>
          </a:p>
        </p:txBody>
      </p:sp>
    </p:spTree>
    <p:extLst>
      <p:ext uri="{BB962C8B-B14F-4D97-AF65-F5344CB8AC3E}">
        <p14:creationId xmlns:p14="http://schemas.microsoft.com/office/powerpoint/2010/main" val="121443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 sz="1100" b="0" i="0" u="none" strike="noStrike" cap="none"/>
              <a:t>Tonight we’re joined by </a:t>
            </a:r>
            <a:r>
              <a:rPr lang="en" sz="1100" b="0" i="0" u="none" strike="noStrike" cap="none">
                <a:solidFill>
                  <a:srgbClr val="FF0000"/>
                </a:solidFill>
              </a:rPr>
              <a:t>(instructor)</a:t>
            </a:r>
            <a:r>
              <a:rPr lang="en" sz="1100" b="0" i="0" u="none" strike="noStrike" cap="none"/>
              <a:t> who teaches in </a:t>
            </a:r>
            <a:r>
              <a:rPr lang="en" sz="1100" b="0" i="0" u="none" strike="noStrike" cap="none">
                <a:solidFill>
                  <a:srgbClr val="FF0000"/>
                </a:solidFill>
              </a:rPr>
              <a:t>(course)</a:t>
            </a:r>
          </a:p>
          <a:p>
            <a:pPr marL="914400" marR="0" lvl="1" indent="-228600" algn="l" rtl="0">
              <a:spcBef>
                <a:spcPts val="0"/>
              </a:spcBef>
              <a:spcAft>
                <a:spcPts val="0"/>
              </a:spcAft>
              <a:buSzPct val="25000"/>
              <a:buNone/>
            </a:pPr>
            <a:r>
              <a:rPr lang="en" sz="1100" b="0" i="0" u="none" strike="noStrike" cap="none">
                <a:solidFill>
                  <a:srgbClr val="FF0000"/>
                </a:solidFill>
              </a:rPr>
              <a:t>You also have probably already met (mentor) who’s an alumni of (course), who will be here to help you our with any issues you have during the workshop. Just flag (her/him) down. (NOT YET FULLY IMPLEMENTED)</a:t>
            </a:r>
          </a:p>
          <a:p>
            <a:pPr marL="457200" marR="0" lvl="0" indent="-228600" algn="l" rtl="0">
              <a:spcBef>
                <a:spcPts val="0"/>
              </a:spcBef>
              <a:spcAft>
                <a:spcPts val="0"/>
              </a:spcAft>
              <a:buSzPct val="25000"/>
              <a:buNone/>
            </a:pPr>
            <a:r>
              <a:rPr lang="en" sz="1100" b="0" i="0" u="none" strike="noStrike" cap="none"/>
              <a:t>As a final note before we get started, you will receive a follow up email after this workshop with:</a:t>
            </a:r>
          </a:p>
          <a:p>
            <a:pPr marL="914400" marR="0" lvl="1" indent="-228600" algn="l" rtl="0">
              <a:spcBef>
                <a:spcPts val="0"/>
              </a:spcBef>
              <a:spcAft>
                <a:spcPts val="0"/>
              </a:spcAft>
              <a:buSzPct val="25000"/>
              <a:buNone/>
            </a:pPr>
            <a:r>
              <a:rPr lang="en" sz="1100" b="0" i="0" u="none" strike="noStrike" cap="none"/>
              <a:t>All of our slides tonight and course information</a:t>
            </a:r>
          </a:p>
          <a:p>
            <a:pPr marL="914400" marR="0" lvl="1" indent="-228600" algn="l" rtl="0">
              <a:spcBef>
                <a:spcPts val="0"/>
              </a:spcBef>
              <a:spcAft>
                <a:spcPts val="0"/>
              </a:spcAft>
              <a:buSzPct val="25000"/>
              <a:buNone/>
            </a:pPr>
            <a:r>
              <a:rPr lang="en" sz="1100" b="0" i="0" u="none" strike="noStrike" cap="none">
                <a:solidFill>
                  <a:srgbClr val="FF0000"/>
                </a:solidFill>
              </a:rPr>
              <a:t>A screencast of this lecture (NOT YET IMPLEMENTED)</a:t>
            </a:r>
          </a:p>
          <a:p>
            <a:pPr marL="914400" marR="0" lvl="1" indent="-228600" algn="l" rtl="0">
              <a:spcBef>
                <a:spcPts val="0"/>
              </a:spcBef>
              <a:spcAft>
                <a:spcPts val="0"/>
              </a:spcAft>
              <a:buSzPct val="25000"/>
              <a:buNone/>
            </a:pPr>
            <a:r>
              <a:rPr lang="en" sz="1100" b="0" i="0" u="none" strike="noStrike" cap="none"/>
              <a:t>The example we’ll work through together tonight</a:t>
            </a:r>
          </a:p>
          <a:p>
            <a:pPr marL="457200" marR="0" lvl="0" indent="-228600" algn="l" rtl="0">
              <a:spcBef>
                <a:spcPts val="0"/>
              </a:spcBef>
              <a:buSzPct val="25000"/>
              <a:buNone/>
            </a:pPr>
            <a:r>
              <a:rPr lang="en" sz="1100" b="0" i="0" u="none" strike="noStrike" cap="none"/>
              <a:t>I’m going to hand things over to </a:t>
            </a:r>
            <a:r>
              <a:rPr lang="en" sz="1100" b="0" i="0" u="none" strike="noStrike" cap="none">
                <a:solidFill>
                  <a:srgbClr val="FF0000"/>
                </a:solidFill>
              </a:rPr>
              <a:t>(instructor)</a:t>
            </a:r>
            <a:r>
              <a:rPr lang="en" sz="1100" b="0" i="0" u="none" strike="noStrike" cap="none"/>
              <a:t>, who will give you some more info about his background… </a:t>
            </a:r>
          </a:p>
        </p:txBody>
      </p:sp>
    </p:spTree>
    <p:extLst>
      <p:ext uri="{BB962C8B-B14F-4D97-AF65-F5344CB8AC3E}">
        <p14:creationId xmlns:p14="http://schemas.microsoft.com/office/powerpoint/2010/main" val="407307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pros and cons to both R and Python in the end if you are going to put something in Production use Python, if you are just exploring use R. </a:t>
            </a:r>
          </a:p>
          <a:p>
            <a:r>
              <a:rPr lang="en-US" dirty="0"/>
              <a:t>https://www.datacamp.com/community/tutorials/r-or-python-for-data-analysis#gs.CUzvgCs</a:t>
            </a:r>
          </a:p>
          <a:p>
            <a:endParaRPr lang="en-US" dirty="0"/>
          </a:p>
          <a:p>
            <a:r>
              <a:rPr lang="en-US" dirty="0"/>
              <a:t>Advice learn python first when you feel good with python learn R. </a:t>
            </a:r>
          </a:p>
          <a:p>
            <a:endParaRPr lang="en-US" dirty="0"/>
          </a:p>
        </p:txBody>
      </p:sp>
      <p:sp>
        <p:nvSpPr>
          <p:cNvPr id="4" name="Slide Number Placeholder 3"/>
          <p:cNvSpPr>
            <a:spLocks noGrp="1"/>
          </p:cNvSpPr>
          <p:nvPr>
            <p:ph type="sldNum" sz="quarter" idx="10"/>
          </p:nvPr>
        </p:nvSpPr>
        <p:spPr/>
        <p:txBody>
          <a:bodyPr/>
          <a:lstStyle/>
          <a:p>
            <a:fld id="{C51690D8-74A5-4B24-A332-378DEFC043D6}" type="slidenum">
              <a:rPr lang="en-US" smtClean="0"/>
              <a:t>21</a:t>
            </a:fld>
            <a:endParaRPr lang="en-US"/>
          </a:p>
        </p:txBody>
      </p:sp>
    </p:spTree>
    <p:extLst>
      <p:ext uri="{BB962C8B-B14F-4D97-AF65-F5344CB8AC3E}">
        <p14:creationId xmlns:p14="http://schemas.microsoft.com/office/powerpoint/2010/main" val="20953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Basic commands</a:t>
            </a:r>
            <a:r>
              <a:rPr lang="en-US" dirty="0"/>
              <a:t> </a:t>
            </a:r>
            <a:r>
              <a:rPr lang="en-US" sz="1200" b="1" i="0" u="none" strike="noStrike" kern="1200" dirty="0">
                <a:solidFill>
                  <a:schemeClr val="tx1"/>
                </a:solidFill>
                <a:effectLst/>
                <a:latin typeface="+mn-lt"/>
                <a:ea typeface="+mn-ea"/>
                <a:cs typeface="+mn-cs"/>
              </a:rPr>
              <a:t>Actions</a:t>
            </a:r>
            <a:r>
              <a:rPr lang="en-US" dirty="0"/>
              <a:t> </a:t>
            </a:r>
            <a:r>
              <a:rPr lang="en-US" sz="1200" b="0" i="0" u="none" strike="noStrike" kern="1200" dirty="0" err="1">
                <a:solidFill>
                  <a:schemeClr val="tx1"/>
                </a:solidFill>
                <a:effectLst/>
                <a:latin typeface="+mn-lt"/>
                <a:ea typeface="+mn-ea"/>
                <a:cs typeface="+mn-cs"/>
              </a:rPr>
              <a:t>pwd</a:t>
            </a:r>
            <a:r>
              <a:rPr lang="en-US" dirty="0"/>
              <a:t> </a:t>
            </a:r>
            <a:r>
              <a:rPr lang="en-US" sz="1200" b="0" i="0" u="none" strike="noStrike" kern="1200" dirty="0">
                <a:solidFill>
                  <a:schemeClr val="tx1"/>
                </a:solidFill>
                <a:effectLst/>
                <a:latin typeface="+mn-lt"/>
                <a:ea typeface="+mn-ea"/>
                <a:cs typeface="+mn-cs"/>
              </a:rPr>
              <a:t>present working directory</a:t>
            </a:r>
            <a:r>
              <a:rPr lang="en-US" dirty="0"/>
              <a:t> </a:t>
            </a:r>
            <a:r>
              <a:rPr lang="en-US" sz="1200" b="0" i="0" u="none" strike="noStrike" kern="1200" dirty="0">
                <a:solidFill>
                  <a:schemeClr val="tx1"/>
                </a:solidFill>
                <a:effectLst/>
                <a:latin typeface="+mn-lt"/>
                <a:ea typeface="+mn-ea"/>
                <a:cs typeface="+mn-cs"/>
              </a:rPr>
              <a:t>ls</a:t>
            </a:r>
            <a:r>
              <a:rPr lang="en-US" dirty="0"/>
              <a:t> </a:t>
            </a:r>
            <a:r>
              <a:rPr lang="en-US" sz="1200" b="0" i="0" u="none" strike="noStrike" kern="1200" dirty="0">
                <a:solidFill>
                  <a:schemeClr val="tx1"/>
                </a:solidFill>
                <a:effectLst/>
                <a:latin typeface="+mn-lt"/>
                <a:ea typeface="+mn-ea"/>
                <a:cs typeface="+mn-cs"/>
              </a:rPr>
              <a:t>lists files and subdirectories in your working directory</a:t>
            </a:r>
            <a:r>
              <a:rPr lang="en-US" dirty="0"/>
              <a:t> </a:t>
            </a:r>
            <a:r>
              <a:rPr lang="en-US" sz="1200" b="0" i="0" u="none" strike="noStrike" kern="1200" dirty="0">
                <a:solidFill>
                  <a:schemeClr val="tx1"/>
                </a:solidFill>
                <a:effectLst/>
                <a:latin typeface="+mn-lt"/>
                <a:ea typeface="+mn-ea"/>
                <a:cs typeface="+mn-cs"/>
              </a:rPr>
              <a:t>ls -a</a:t>
            </a:r>
            <a:r>
              <a:rPr lang="en-US" dirty="0"/>
              <a:t> </a:t>
            </a:r>
            <a:r>
              <a:rPr lang="en-US" sz="1200" b="0" i="0" u="none" strike="noStrike" kern="1200" dirty="0">
                <a:solidFill>
                  <a:schemeClr val="tx1"/>
                </a:solidFill>
                <a:effectLst/>
                <a:latin typeface="+mn-lt"/>
                <a:ea typeface="+mn-ea"/>
                <a:cs typeface="+mn-cs"/>
              </a:rPr>
              <a:t>lists all files, including hidden files</a:t>
            </a:r>
            <a:r>
              <a:rPr lang="en-US" dirty="0"/>
              <a:t> </a:t>
            </a:r>
            <a:r>
              <a:rPr lang="en-US" sz="1200" b="0" i="0" u="none" strike="noStrike" kern="1200" dirty="0">
                <a:solidFill>
                  <a:schemeClr val="tx1"/>
                </a:solidFill>
                <a:effectLst/>
                <a:latin typeface="+mn-lt"/>
                <a:ea typeface="+mn-ea"/>
                <a:cs typeface="+mn-cs"/>
              </a:rPr>
              <a:t>ls -l</a:t>
            </a:r>
            <a:r>
              <a:rPr lang="en-US" dirty="0"/>
              <a:t> </a:t>
            </a:r>
            <a:r>
              <a:rPr lang="en-US" sz="1200" b="0" i="0" u="none" strike="noStrike" kern="1200" dirty="0">
                <a:solidFill>
                  <a:schemeClr val="tx1"/>
                </a:solidFill>
                <a:effectLst/>
                <a:latin typeface="+mn-lt"/>
                <a:ea typeface="+mn-ea"/>
                <a:cs typeface="+mn-cs"/>
              </a:rPr>
              <a:t>lists the files in a long format with extra information (permissions, size, last modified date, etc.)</a:t>
            </a:r>
            <a:r>
              <a:rPr lang="en-US" dirty="0"/>
              <a:t> </a:t>
            </a:r>
            <a:r>
              <a:rPr lang="en-US" sz="1200" b="0" i="0" u="none" strike="noStrike" kern="1200" dirty="0">
                <a:solidFill>
                  <a:schemeClr val="tx1"/>
                </a:solidFill>
                <a:effectLst/>
                <a:latin typeface="+mn-lt"/>
                <a:ea typeface="+mn-ea"/>
                <a:cs typeface="+mn-cs"/>
              </a:rPr>
              <a:t>ls *</a:t>
            </a:r>
            <a:r>
              <a:rPr lang="en-US" dirty="0"/>
              <a:t> </a:t>
            </a:r>
            <a:r>
              <a:rPr lang="en-US" sz="1200" b="0" i="0" u="none" strike="noStrike" kern="1200" dirty="0">
                <a:solidFill>
                  <a:schemeClr val="tx1"/>
                </a:solidFill>
                <a:effectLst/>
                <a:latin typeface="+mn-lt"/>
                <a:ea typeface="+mn-ea"/>
                <a:cs typeface="+mn-cs"/>
              </a:rPr>
              <a:t>also lists the contents of subdirectories (one level deep) in your working directory</a:t>
            </a:r>
            <a:r>
              <a:rPr lang="en-US" dirty="0"/>
              <a:t> </a:t>
            </a:r>
            <a:r>
              <a:rPr lang="en-US" sz="1200" b="0" i="0" u="none" strike="noStrike" kern="1200" dirty="0">
                <a:solidFill>
                  <a:schemeClr val="tx1"/>
                </a:solidFill>
                <a:effectLst/>
                <a:latin typeface="+mn-lt"/>
                <a:ea typeface="+mn-ea"/>
                <a:cs typeface="+mn-cs"/>
              </a:rPr>
              <a:t>ls&lt;path&gt;</a:t>
            </a:r>
            <a:r>
              <a:rPr lang="en-US" dirty="0"/>
              <a:t> </a:t>
            </a:r>
            <a:r>
              <a:rPr lang="en-US" sz="1200" b="0" i="0" u="none" strike="noStrike" kern="1200" dirty="0">
                <a:solidFill>
                  <a:schemeClr val="tx1"/>
                </a:solidFill>
                <a:effectLst/>
                <a:latin typeface="+mn-lt"/>
                <a:ea typeface="+mn-ea"/>
                <a:cs typeface="+mn-cs"/>
              </a:rPr>
              <a:t>lists files in a specific directory (without changing your working directory)</a:t>
            </a:r>
            <a:r>
              <a:rPr lang="en-US" dirty="0"/>
              <a:t> </a:t>
            </a:r>
            <a:r>
              <a:rPr lang="en-US" sz="1200" b="0" i="0" u="none" strike="noStrike" kern="1200" dirty="0">
                <a:solidFill>
                  <a:schemeClr val="tx1"/>
                </a:solidFill>
                <a:effectLst/>
                <a:latin typeface="+mn-lt"/>
                <a:ea typeface="+mn-ea"/>
                <a:cs typeface="+mn-cs"/>
              </a:rPr>
              <a:t>clear</a:t>
            </a:r>
            <a:r>
              <a:rPr lang="en-US" dirty="0"/>
              <a:t> </a:t>
            </a:r>
            <a:r>
              <a:rPr lang="en-US" sz="1200" b="0" i="0" u="none" strike="noStrike" kern="1200" dirty="0">
                <a:solidFill>
                  <a:schemeClr val="tx1"/>
                </a:solidFill>
                <a:effectLst/>
                <a:latin typeface="+mn-lt"/>
                <a:ea typeface="+mn-ea"/>
                <a:cs typeface="+mn-cs"/>
              </a:rPr>
              <a:t>clears all output from your console</a:t>
            </a:r>
            <a:r>
              <a:rPr lang="en-US" dirty="0"/>
              <a:t> </a:t>
            </a:r>
            <a:r>
              <a:rPr lang="en-US" sz="1200" b="0" i="0" u="none" strike="noStrike" kern="1200" dirty="0">
                <a:solidFill>
                  <a:schemeClr val="tx1"/>
                </a:solidFill>
                <a:effectLst/>
                <a:latin typeface="+mn-lt"/>
                <a:ea typeface="+mn-ea"/>
                <a:cs typeface="+mn-cs"/>
              </a:rPr>
              <a:t>cd</a:t>
            </a:r>
            <a:r>
              <a:rPr lang="en-US" dirty="0"/>
              <a:t> </a:t>
            </a:r>
            <a:r>
              <a:rPr lang="en-US" sz="1200" b="0" i="0" u="none" strike="noStrike" kern="1200" dirty="0">
                <a:solidFill>
                  <a:schemeClr val="tx1"/>
                </a:solidFill>
                <a:effectLst/>
                <a:latin typeface="+mn-lt"/>
                <a:ea typeface="+mn-ea"/>
                <a:cs typeface="+mn-cs"/>
              </a:rPr>
              <a:t>moves you to your "home" directory</a:t>
            </a:r>
            <a:r>
              <a:rPr lang="en-US" dirty="0"/>
              <a:t> </a:t>
            </a:r>
            <a:r>
              <a:rPr lang="en-US" sz="1200" b="0" i="0" u="none" strike="noStrike" kern="1200" dirty="0">
                <a:solidFill>
                  <a:schemeClr val="tx1"/>
                </a:solidFill>
                <a:effectLst/>
                <a:latin typeface="+mn-lt"/>
                <a:ea typeface="+mn-ea"/>
                <a:cs typeface="+mn-cs"/>
              </a:rPr>
              <a:t>cd&lt;path&gt;</a:t>
            </a:r>
            <a:r>
              <a:rPr lang="en-US" dirty="0"/>
              <a:t> </a:t>
            </a:r>
            <a:r>
              <a:rPr lang="en-US" sz="1200" b="0" i="0" u="none" strike="noStrike" kern="1200" dirty="0">
                <a:solidFill>
                  <a:schemeClr val="tx1"/>
                </a:solidFill>
                <a:effectLst/>
                <a:latin typeface="+mn-lt"/>
                <a:ea typeface="+mn-ea"/>
                <a:cs typeface="+mn-cs"/>
              </a:rPr>
              <a:t>changes directory to the path you specify, which can be a relative path or an absolute path</a:t>
            </a:r>
            <a:r>
              <a:rPr lang="en-US" dirty="0"/>
              <a:t> </a:t>
            </a:r>
            <a:r>
              <a:rPr lang="en-US" sz="1200" b="0" i="0" u="none" strike="noStrike" kern="1200" dirty="0">
                <a:solidFill>
                  <a:schemeClr val="tx1"/>
                </a:solidFill>
                <a:effectLst/>
                <a:latin typeface="+mn-lt"/>
                <a:ea typeface="+mn-ea"/>
                <a:cs typeface="+mn-cs"/>
              </a:rPr>
              <a:t>cd..</a:t>
            </a:r>
            <a:r>
              <a:rPr lang="en-US" dirty="0"/>
              <a:t> </a:t>
            </a:r>
            <a:r>
              <a:rPr lang="en-US" sz="1200" b="0" i="0" u="none" strike="noStrike" kern="1200" dirty="0">
                <a:solidFill>
                  <a:schemeClr val="tx1"/>
                </a:solidFill>
                <a:effectLst/>
                <a:latin typeface="+mn-lt"/>
                <a:ea typeface="+mn-ea"/>
                <a:cs typeface="+mn-cs"/>
              </a:rPr>
              <a:t> moves you "up" one directory (to the parent directory)</a:t>
            </a:r>
            <a:r>
              <a:rPr lang="en-US" dirty="0"/>
              <a:t> </a:t>
            </a:r>
            <a:r>
              <a:rPr lang="en-US" sz="1200" b="0" i="0" u="none" strike="noStrike" kern="1200" dirty="0" err="1">
                <a:solidFill>
                  <a:schemeClr val="tx1"/>
                </a:solidFill>
                <a:effectLst/>
                <a:latin typeface="+mn-lt"/>
                <a:ea typeface="+mn-ea"/>
                <a:cs typeface="+mn-cs"/>
              </a:rPr>
              <a:t>mkdir</a:t>
            </a:r>
            <a:r>
              <a:rPr lang="en-US" sz="1200" b="0" i="0" u="none" strike="noStrike" kern="1200" dirty="0">
                <a:solidFill>
                  <a:schemeClr val="tx1"/>
                </a:solidFill>
                <a:effectLst/>
                <a:latin typeface="+mn-lt"/>
                <a:ea typeface="+mn-ea"/>
                <a:cs typeface="+mn-cs"/>
              </a:rPr>
              <a:t>&lt;</a:t>
            </a:r>
            <a:r>
              <a:rPr lang="en-US" sz="1200" b="0" i="0" u="none" strike="noStrike" kern="1200" dirty="0" err="1">
                <a:solidFill>
                  <a:schemeClr val="tx1"/>
                </a:solidFill>
                <a:effectLst/>
                <a:latin typeface="+mn-lt"/>
                <a:ea typeface="+mn-ea"/>
                <a:cs typeface="+mn-cs"/>
              </a:rPr>
              <a:t>dirname</a:t>
            </a:r>
            <a:r>
              <a:rPr lang="en-US" sz="1200" b="0" i="0" u="none" strike="noStrike" kern="1200" dirty="0">
                <a:solidFill>
                  <a:schemeClr val="tx1"/>
                </a:solidFill>
                <a:effectLst/>
                <a:latin typeface="+mn-lt"/>
                <a:ea typeface="+mn-ea"/>
                <a:cs typeface="+mn-cs"/>
              </a:rPr>
              <a:t>&gt;</a:t>
            </a:r>
            <a:r>
              <a:rPr lang="en-US" dirty="0"/>
              <a:t> </a:t>
            </a:r>
            <a:r>
              <a:rPr lang="en-US" sz="1200" b="0" i="0" u="none" strike="noStrike" kern="1200" dirty="0">
                <a:solidFill>
                  <a:schemeClr val="tx1"/>
                </a:solidFill>
                <a:effectLst/>
                <a:latin typeface="+mn-lt"/>
                <a:ea typeface="+mn-ea"/>
                <a:cs typeface="+mn-cs"/>
              </a:rPr>
              <a:t>makes a new directory called &lt;</a:t>
            </a:r>
            <a:r>
              <a:rPr lang="en-US" sz="1200" b="0" i="0" u="none" strike="noStrike" kern="1200" dirty="0" err="1">
                <a:solidFill>
                  <a:schemeClr val="tx1"/>
                </a:solidFill>
                <a:effectLst/>
                <a:latin typeface="+mn-lt"/>
                <a:ea typeface="+mn-ea"/>
                <a:cs typeface="+mn-cs"/>
              </a:rPr>
              <a:t>dirname</a:t>
            </a:r>
            <a:r>
              <a:rPr lang="en-US" sz="1200" b="0" i="0" u="none" strike="noStrike" kern="1200" dirty="0">
                <a:solidFill>
                  <a:schemeClr val="tx1"/>
                </a:solidFill>
                <a:effectLst/>
                <a:latin typeface="+mn-lt"/>
                <a:ea typeface="+mn-ea"/>
                <a:cs typeface="+mn-cs"/>
              </a:rPr>
              <a:t>&gt;</a:t>
            </a:r>
            <a:r>
              <a:rPr lang="en-US" dirty="0"/>
              <a:t> </a:t>
            </a:r>
            <a:r>
              <a:rPr lang="en-US" sz="1200" b="0" i="0" u="none" strike="noStrike" kern="1200" dirty="0">
                <a:solidFill>
                  <a:schemeClr val="tx1"/>
                </a:solidFill>
                <a:effectLst/>
                <a:latin typeface="+mn-lt"/>
                <a:ea typeface="+mn-ea"/>
                <a:cs typeface="+mn-cs"/>
              </a:rPr>
              <a:t>touch</a:t>
            </a:r>
            <a:r>
              <a:rPr lang="en-US" dirty="0"/>
              <a:t> </a:t>
            </a:r>
            <a:r>
              <a:rPr lang="en-US" sz="1200" b="0" i="0" u="none" strike="noStrike" kern="1200" dirty="0">
                <a:solidFill>
                  <a:schemeClr val="tx1"/>
                </a:solidFill>
                <a:effectLst/>
                <a:latin typeface="+mn-lt"/>
                <a:ea typeface="+mn-ea"/>
                <a:cs typeface="+mn-cs"/>
              </a:rPr>
              <a:t> creates an empty file called &lt;filename&gt;, This is useful for creating empty files to be edited at a later time.</a:t>
            </a:r>
            <a:r>
              <a:rPr lang="en-US" dirty="0"/>
              <a:t> </a:t>
            </a:r>
            <a:r>
              <a:rPr lang="en-US" sz="1200" b="0" i="0" u="none" strike="noStrike" kern="1200" dirty="0">
                <a:solidFill>
                  <a:schemeClr val="tx1"/>
                </a:solidFill>
                <a:effectLst/>
                <a:latin typeface="+mn-lt"/>
                <a:ea typeface="+mn-ea"/>
                <a:cs typeface="+mn-cs"/>
              </a:rPr>
              <a:t>touch &lt;filename1&gt; &lt;filename2&gt; &lt;filename3&gt; ...</a:t>
            </a:r>
            <a:r>
              <a:rPr lang="en-US" dirty="0"/>
              <a:t> </a:t>
            </a:r>
            <a:r>
              <a:rPr lang="en-US" sz="1200" b="0" i="0" u="none" strike="noStrike" kern="1200" dirty="0">
                <a:solidFill>
                  <a:schemeClr val="tx1"/>
                </a:solidFill>
                <a:effectLst/>
                <a:latin typeface="+mn-lt"/>
                <a:ea typeface="+mn-ea"/>
                <a:cs typeface="+mn-cs"/>
              </a:rPr>
              <a:t>Multiple empty files</a:t>
            </a:r>
            <a:r>
              <a:rPr lang="en-US" dirty="0"/>
              <a:t> </a:t>
            </a:r>
            <a:r>
              <a:rPr lang="en-US" sz="1200" b="0" i="0" u="none" strike="noStrike" kern="1200" dirty="0" err="1">
                <a:solidFill>
                  <a:schemeClr val="tx1"/>
                </a:solidFill>
                <a:effectLst/>
                <a:latin typeface="+mn-lt"/>
                <a:ea typeface="+mn-ea"/>
                <a:cs typeface="+mn-cs"/>
              </a:rPr>
              <a:t>rm</a:t>
            </a:r>
            <a:r>
              <a:rPr lang="en-US" sz="1200" b="0" i="0" u="none" strike="noStrike" kern="1200" dirty="0">
                <a:solidFill>
                  <a:schemeClr val="tx1"/>
                </a:solidFill>
                <a:effectLst/>
                <a:latin typeface="+mn-lt"/>
                <a:ea typeface="+mn-ea"/>
                <a:cs typeface="+mn-cs"/>
              </a:rPr>
              <a:t>&lt;filename&gt;</a:t>
            </a:r>
            <a:r>
              <a:rPr lang="en-US" dirty="0"/>
              <a:t> </a:t>
            </a:r>
            <a:r>
              <a:rPr lang="en-US" sz="1200" b="0" i="0" u="none" strike="noStrike" kern="1200" dirty="0">
                <a:solidFill>
                  <a:schemeClr val="tx1"/>
                </a:solidFill>
                <a:effectLst/>
                <a:latin typeface="+mn-lt"/>
                <a:ea typeface="+mn-ea"/>
                <a:cs typeface="+mn-cs"/>
              </a:rPr>
              <a:t>removes file or deletes it permanently</a:t>
            </a:r>
            <a:r>
              <a:rPr lang="en-US" dirty="0"/>
              <a:t> </a:t>
            </a:r>
            <a:r>
              <a:rPr lang="en-US" sz="1200" b="0" i="0" u="none" strike="noStrike" kern="1200" dirty="0" err="1">
                <a:solidFill>
                  <a:schemeClr val="tx1"/>
                </a:solidFill>
                <a:effectLst/>
                <a:latin typeface="+mn-lt"/>
                <a:ea typeface="+mn-ea"/>
                <a:cs typeface="+mn-cs"/>
              </a:rPr>
              <a:t>rm-i</a:t>
            </a:r>
            <a:r>
              <a:rPr lang="en-US" sz="1200" b="0" i="0" u="none" strike="noStrike" kern="1200" dirty="0">
                <a:solidFill>
                  <a:schemeClr val="tx1"/>
                </a:solidFill>
                <a:effectLst/>
                <a:latin typeface="+mn-lt"/>
                <a:ea typeface="+mn-ea"/>
                <a:cs typeface="+mn-cs"/>
              </a:rPr>
              <a:t>&lt;filename&gt;</a:t>
            </a:r>
            <a:r>
              <a:rPr lang="en-US" dirty="0"/>
              <a:t> </a:t>
            </a:r>
            <a:r>
              <a:rPr lang="en-US" sz="1200" b="0" i="0" u="none" strike="noStrike" kern="1200" dirty="0">
                <a:solidFill>
                  <a:schemeClr val="tx1"/>
                </a:solidFill>
                <a:effectLst/>
                <a:latin typeface="+mn-lt"/>
                <a:ea typeface="+mn-ea"/>
                <a:cs typeface="+mn-cs"/>
              </a:rPr>
              <a:t> removes files in interactive mode, in which you are prompted to confirm that you really want to delete the file. It's best to always use </a:t>
            </a:r>
            <a:r>
              <a:rPr lang="en-US" sz="1200" b="0" i="0" u="none" strike="noStrike" kern="1200" dirty="0" err="1">
                <a:solidFill>
                  <a:schemeClr val="tx1"/>
                </a:solidFill>
                <a:effectLst/>
                <a:latin typeface="+mn-lt"/>
                <a:ea typeface="+mn-ea"/>
                <a:cs typeface="+mn-cs"/>
              </a:rPr>
              <a:t>rm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err="1">
                <a:solidFill>
                  <a:schemeClr val="tx1"/>
                </a:solidFill>
                <a:effectLst/>
                <a:latin typeface="+mn-lt"/>
                <a:ea typeface="+mn-ea"/>
                <a:cs typeface="+mn-cs"/>
              </a:rPr>
              <a:t>rmdir</a:t>
            </a:r>
            <a:r>
              <a:rPr lang="en-US" sz="1200" b="0" i="0" u="none" strike="noStrike" kern="1200" dirty="0">
                <a:solidFill>
                  <a:schemeClr val="tx1"/>
                </a:solidFill>
                <a:effectLst/>
                <a:latin typeface="+mn-lt"/>
                <a:ea typeface="+mn-ea"/>
                <a:cs typeface="+mn-cs"/>
              </a:rPr>
              <a:t>&lt;</a:t>
            </a:r>
            <a:r>
              <a:rPr lang="en-US" sz="1200" b="0" i="0" u="none" strike="noStrike" kern="1200" dirty="0" err="1">
                <a:solidFill>
                  <a:schemeClr val="tx1"/>
                </a:solidFill>
                <a:effectLst/>
                <a:latin typeface="+mn-lt"/>
                <a:ea typeface="+mn-ea"/>
                <a:cs typeface="+mn-cs"/>
              </a:rPr>
              <a:t>dirname</a:t>
            </a:r>
            <a:r>
              <a:rPr lang="en-US" sz="1200" b="0" i="0" u="none" strike="noStrike" kern="1200" dirty="0">
                <a:solidFill>
                  <a:schemeClr val="tx1"/>
                </a:solidFill>
                <a:effectLst/>
                <a:latin typeface="+mn-lt"/>
                <a:ea typeface="+mn-ea"/>
                <a:cs typeface="+mn-cs"/>
              </a:rPr>
              <a:t>&gt;</a:t>
            </a:r>
            <a:r>
              <a:rPr lang="en-US" dirty="0"/>
              <a:t> </a:t>
            </a:r>
            <a:r>
              <a:rPr lang="en-US" sz="1200" b="0" i="0" u="none" strike="noStrike" kern="1200" dirty="0" err="1">
                <a:solidFill>
                  <a:schemeClr val="tx1"/>
                </a:solidFill>
                <a:effectLst/>
                <a:latin typeface="+mn-lt"/>
                <a:ea typeface="+mn-ea"/>
                <a:cs typeface="+mn-cs"/>
              </a:rPr>
              <a:t>rmdir</a:t>
            </a:r>
            <a:r>
              <a:rPr lang="en-US" sz="1200" b="0" i="0" u="none" strike="noStrike" kern="1200" dirty="0">
                <a:solidFill>
                  <a:schemeClr val="tx1"/>
                </a:solidFill>
                <a:effectLst/>
                <a:latin typeface="+mn-lt"/>
                <a:ea typeface="+mn-ea"/>
                <a:cs typeface="+mn-cs"/>
              </a:rPr>
              <a:t> &lt;</a:t>
            </a:r>
            <a:r>
              <a:rPr lang="en-US" sz="1200" b="0" i="0" u="none" strike="noStrike" kern="1200" dirty="0" err="1">
                <a:solidFill>
                  <a:schemeClr val="tx1"/>
                </a:solidFill>
                <a:effectLst/>
                <a:latin typeface="+mn-lt"/>
                <a:ea typeface="+mn-ea"/>
                <a:cs typeface="+mn-cs"/>
              </a:rPr>
              <a:t>dirname</a:t>
            </a:r>
            <a:r>
              <a:rPr lang="en-US" sz="1200" b="0" i="0" u="none" strike="noStrike" kern="1200" dirty="0">
                <a:solidFill>
                  <a:schemeClr val="tx1"/>
                </a:solidFill>
                <a:effectLst/>
                <a:latin typeface="+mn-lt"/>
                <a:ea typeface="+mn-ea"/>
                <a:cs typeface="+mn-cs"/>
              </a:rPr>
              <a:t>&gt; removes a directory and recursively deletes all of its contents</a:t>
            </a:r>
            <a:r>
              <a:rPr lang="en-US" dirty="0"/>
              <a:t> </a:t>
            </a:r>
            <a:r>
              <a:rPr lang="en-US" sz="1200" b="0" i="0" u="none" strike="noStrike" kern="1200" dirty="0">
                <a:solidFill>
                  <a:schemeClr val="tx1"/>
                </a:solidFill>
                <a:effectLst/>
                <a:latin typeface="+mn-lt"/>
                <a:ea typeface="+mn-ea"/>
                <a:cs typeface="+mn-cs"/>
              </a:rPr>
              <a:t>mv&lt;filename&gt;&lt;new path&gt;</a:t>
            </a:r>
            <a:r>
              <a:rPr lang="en-US" dirty="0"/>
              <a:t> </a:t>
            </a:r>
            <a:r>
              <a:rPr lang="en-US" sz="1200" b="0" i="0" u="none" strike="noStrike" kern="1200" dirty="0">
                <a:solidFill>
                  <a:schemeClr val="tx1"/>
                </a:solidFill>
                <a:effectLst/>
                <a:latin typeface="+mn-lt"/>
                <a:ea typeface="+mn-ea"/>
                <a:cs typeface="+mn-cs"/>
              </a:rPr>
              <a:t>moves file from its current location to &lt;new path&gt; use this as well to rename a file</a:t>
            </a:r>
            <a:r>
              <a:rPr lang="en-US" dirty="0"/>
              <a:t> </a:t>
            </a:r>
            <a:r>
              <a:rPr lang="en-US" sz="1200" b="0" i="0" u="none" strike="noStrike" kern="1200" dirty="0" err="1">
                <a:solidFill>
                  <a:schemeClr val="tx1"/>
                </a:solidFill>
                <a:effectLst/>
                <a:latin typeface="+mn-lt"/>
                <a:ea typeface="+mn-ea"/>
                <a:cs typeface="+mn-cs"/>
              </a:rPr>
              <a:t>cp</a:t>
            </a:r>
            <a:r>
              <a:rPr lang="en-US" sz="1200" b="0" i="0" u="none" strike="noStrike" kern="1200" dirty="0">
                <a:solidFill>
                  <a:schemeClr val="tx1"/>
                </a:solidFill>
                <a:effectLst/>
                <a:latin typeface="+mn-lt"/>
                <a:ea typeface="+mn-ea"/>
                <a:cs typeface="+mn-cs"/>
              </a:rPr>
              <a:t>&lt;filename&gt;&lt;new path&gt;</a:t>
            </a:r>
            <a:r>
              <a:rPr lang="en-US" dirty="0"/>
              <a:t> </a:t>
            </a:r>
            <a:r>
              <a:rPr lang="en-US" sz="1200" b="0" i="0" u="none" strike="noStrike" kern="1200" dirty="0">
                <a:solidFill>
                  <a:schemeClr val="tx1"/>
                </a:solidFill>
                <a:effectLst/>
                <a:latin typeface="+mn-lt"/>
                <a:ea typeface="+mn-ea"/>
                <a:cs typeface="+mn-cs"/>
              </a:rPr>
              <a:t>copies fa file from it's current location to &lt;new path&gt;, leaving the original file unchanged. </a:t>
            </a:r>
            <a:endParaRPr lang="en-US" dirty="0"/>
          </a:p>
        </p:txBody>
      </p:sp>
      <p:sp>
        <p:nvSpPr>
          <p:cNvPr id="4" name="Slide Number Placeholder 3"/>
          <p:cNvSpPr>
            <a:spLocks noGrp="1"/>
          </p:cNvSpPr>
          <p:nvPr>
            <p:ph type="sldNum" sz="quarter" idx="10"/>
          </p:nvPr>
        </p:nvSpPr>
        <p:spPr/>
        <p:txBody>
          <a:bodyPr/>
          <a:lstStyle/>
          <a:p>
            <a:fld id="{C51690D8-74A5-4B24-A332-378DEFC043D6}" type="slidenum">
              <a:rPr lang="en-US" smtClean="0"/>
              <a:t>29</a:t>
            </a:fld>
            <a:endParaRPr lang="en-US"/>
          </a:p>
        </p:txBody>
      </p:sp>
    </p:spTree>
    <p:extLst>
      <p:ext uri="{BB962C8B-B14F-4D97-AF65-F5344CB8AC3E}">
        <p14:creationId xmlns:p14="http://schemas.microsoft.com/office/powerpoint/2010/main" val="229322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libraries</a:t>
            </a:r>
          </a:p>
          <a:p>
            <a:r>
              <a:rPr lang="en-US" dirty="0"/>
              <a:t>import pandas as </a:t>
            </a:r>
            <a:r>
              <a:rPr lang="en-US" dirty="0" err="1"/>
              <a:t>pd</a:t>
            </a:r>
            <a:endParaRPr lang="en-US" dirty="0"/>
          </a:p>
          <a:p>
            <a:r>
              <a:rPr lang="en-US" dirty="0"/>
              <a:t>import </a:t>
            </a:r>
            <a:r>
              <a:rPr lang="en-US" dirty="0" err="1"/>
              <a:t>matplotlib.pyplot</a:t>
            </a:r>
            <a:r>
              <a:rPr lang="en-US" dirty="0"/>
              <a:t> as </a:t>
            </a:r>
            <a:r>
              <a:rPr lang="en-US" dirty="0" err="1"/>
              <a:t>plt</a:t>
            </a:r>
            <a:endParaRPr lang="en-US" dirty="0"/>
          </a:p>
          <a:p>
            <a:endParaRPr lang="en-US" dirty="0"/>
          </a:p>
          <a:p>
            <a:endParaRPr lang="en-US" dirty="0"/>
          </a:p>
          <a:p>
            <a:r>
              <a:rPr lang="en-US" dirty="0"/>
              <a:t># increase default figure and font sizes for easier viewing</a:t>
            </a:r>
          </a:p>
          <a:p>
            <a:r>
              <a:rPr lang="en-US" dirty="0" err="1"/>
              <a:t>plt.rcParams</a:t>
            </a:r>
            <a:r>
              <a:rPr lang="en-US" dirty="0"/>
              <a:t>['</a:t>
            </a:r>
            <a:r>
              <a:rPr lang="en-US" dirty="0" err="1"/>
              <a:t>figure.figsize</a:t>
            </a:r>
            <a:r>
              <a:rPr lang="en-US" dirty="0"/>
              <a:t>'] = (8, 6)</a:t>
            </a:r>
          </a:p>
          <a:p>
            <a:r>
              <a:rPr lang="en-US" dirty="0" err="1"/>
              <a:t>plt.rcParams</a:t>
            </a:r>
            <a:r>
              <a:rPr lang="en-US" dirty="0"/>
              <a:t>['</a:t>
            </a:r>
            <a:r>
              <a:rPr lang="en-US" dirty="0" err="1"/>
              <a:t>font.size</a:t>
            </a:r>
            <a:r>
              <a:rPr lang="en-US" dirty="0"/>
              <a:t>'] = 14</a:t>
            </a:r>
          </a:p>
          <a:p>
            <a:endParaRPr lang="en-US" dirty="0"/>
          </a:p>
          <a:p>
            <a:endParaRPr lang="en-US" dirty="0"/>
          </a:p>
          <a:p>
            <a:r>
              <a:rPr lang="en-US" dirty="0"/>
              <a:t># read in the drinks data</a:t>
            </a:r>
          </a:p>
          <a:p>
            <a:r>
              <a:rPr lang="en-US" dirty="0"/>
              <a:t>drinks = </a:t>
            </a:r>
            <a:r>
              <a:rPr lang="en-US" dirty="0" err="1"/>
              <a:t>pd.read_csv</a:t>
            </a:r>
            <a:r>
              <a:rPr lang="en-US" dirty="0"/>
              <a:t>('~/Desktop/</a:t>
            </a:r>
            <a:r>
              <a:rPr lang="en-US" dirty="0" err="1"/>
              <a:t>DataScience</a:t>
            </a:r>
            <a:r>
              <a:rPr lang="en-US" dirty="0"/>
              <a:t>/drinks.csv')</a:t>
            </a:r>
          </a:p>
          <a:p>
            <a:endParaRPr lang="en-US" dirty="0"/>
          </a:p>
          <a:p>
            <a:r>
              <a:rPr lang="en-US" dirty="0"/>
              <a:t>#EXPLORE DATA</a:t>
            </a:r>
          </a:p>
          <a:p>
            <a:r>
              <a:rPr lang="en-US" dirty="0" err="1"/>
              <a:t>drinks.dtypes</a:t>
            </a:r>
            <a:r>
              <a:rPr lang="en-US" dirty="0"/>
              <a:t> # data types of each column</a:t>
            </a:r>
          </a:p>
          <a:p>
            <a:r>
              <a:rPr lang="en-US" dirty="0"/>
              <a:t>drinks # print the first 30 and last 30 rows</a:t>
            </a:r>
          </a:p>
          <a:p>
            <a:r>
              <a:rPr lang="en-US" dirty="0"/>
              <a:t>type(drinks) # </a:t>
            </a:r>
            <a:r>
              <a:rPr lang="en-US" dirty="0" err="1"/>
              <a:t>DataFrame</a:t>
            </a:r>
            <a:endParaRPr lang="en-US" dirty="0"/>
          </a:p>
          <a:p>
            <a:r>
              <a:rPr lang="en-US" dirty="0" err="1"/>
              <a:t>drinks.head</a:t>
            </a:r>
            <a:r>
              <a:rPr lang="en-US" dirty="0"/>
              <a:t>() # print the first 5 rows</a:t>
            </a:r>
          </a:p>
          <a:p>
            <a:r>
              <a:rPr lang="en-US" dirty="0" err="1"/>
              <a:t>drinks.head</a:t>
            </a:r>
            <a:r>
              <a:rPr lang="en-US" dirty="0"/>
              <a:t>(10) # print the first 10 rows</a:t>
            </a:r>
          </a:p>
          <a:p>
            <a:r>
              <a:rPr lang="en-US" dirty="0" err="1"/>
              <a:t>drinks.tail</a:t>
            </a:r>
            <a:r>
              <a:rPr lang="en-US" dirty="0"/>
              <a:t>() # print the last 5 rows</a:t>
            </a:r>
          </a:p>
          <a:p>
            <a:r>
              <a:rPr lang="en-US" dirty="0" err="1"/>
              <a:t>drinks.index</a:t>
            </a:r>
            <a:r>
              <a:rPr lang="en-US" dirty="0"/>
              <a:t> # "the index" (aka "the labels")</a:t>
            </a:r>
          </a:p>
          <a:p>
            <a:r>
              <a:rPr lang="en-US" dirty="0" err="1"/>
              <a:t>drinks.columns</a:t>
            </a:r>
            <a:r>
              <a:rPr lang="en-US" dirty="0"/>
              <a:t> # column names (which is "an index")</a:t>
            </a:r>
          </a:p>
          <a:p>
            <a:r>
              <a:rPr lang="en-US" dirty="0" err="1"/>
              <a:t>drinks.shape</a:t>
            </a:r>
            <a:r>
              <a:rPr lang="en-US" dirty="0"/>
              <a:t> # number of rows and columns</a:t>
            </a:r>
          </a:p>
          <a:p>
            <a:r>
              <a:rPr lang="en-US" dirty="0" err="1"/>
              <a:t>drinks.values</a:t>
            </a:r>
            <a:r>
              <a:rPr lang="en-US" dirty="0"/>
              <a:t> # </a:t>
            </a:r>
          </a:p>
          <a:p>
            <a:endParaRPr lang="en-US" dirty="0"/>
          </a:p>
          <a:p>
            <a:endParaRPr lang="en-US" dirty="0"/>
          </a:p>
          <a:p>
            <a:endParaRPr lang="en-US" dirty="0"/>
          </a:p>
          <a:p>
            <a:endParaRPr lang="en-US" dirty="0"/>
          </a:p>
          <a:p>
            <a:r>
              <a:rPr lang="en-US" dirty="0"/>
              <a:t># ## Bar Plot: show a numerical comparison across different categories</a:t>
            </a:r>
          </a:p>
          <a:p>
            <a:endParaRPr lang="en-US" dirty="0"/>
          </a:p>
          <a:p>
            <a:r>
              <a:rPr lang="en-US" dirty="0"/>
              <a:t># count the number of countries in each continent</a:t>
            </a:r>
          </a:p>
          <a:p>
            <a:r>
              <a:rPr lang="en-US" dirty="0" err="1"/>
              <a:t>drinks.continent.value_counts</a:t>
            </a:r>
            <a:r>
              <a:rPr lang="en-US" dirty="0"/>
              <a:t>()</a:t>
            </a:r>
          </a:p>
          <a:p>
            <a:endParaRPr lang="en-US" dirty="0"/>
          </a:p>
          <a:p>
            <a:endParaRPr lang="en-US" dirty="0"/>
          </a:p>
          <a:p>
            <a:r>
              <a:rPr lang="en-US" dirty="0"/>
              <a:t># compare with bar plot</a:t>
            </a:r>
          </a:p>
          <a:p>
            <a:r>
              <a:rPr lang="en-US" dirty="0" err="1"/>
              <a:t>drinks.continent.value_counts</a:t>
            </a:r>
            <a:r>
              <a:rPr lang="en-US" dirty="0"/>
              <a:t>().plot(kind='bar')</a:t>
            </a:r>
          </a:p>
          <a:p>
            <a:endParaRPr lang="en-US" dirty="0"/>
          </a:p>
          <a:p>
            <a:endParaRPr lang="en-US" dirty="0"/>
          </a:p>
          <a:p>
            <a:r>
              <a:rPr lang="en-US" dirty="0"/>
              <a:t># calculate the mean alcohol amounts for each continent</a:t>
            </a:r>
          </a:p>
          <a:p>
            <a:r>
              <a:rPr lang="en-US" dirty="0" err="1"/>
              <a:t>drinks.groupby</a:t>
            </a:r>
            <a:r>
              <a:rPr lang="en-US" dirty="0"/>
              <a:t>('continent').mean()</a:t>
            </a:r>
          </a:p>
          <a:p>
            <a:endParaRPr lang="en-US" dirty="0"/>
          </a:p>
          <a:p>
            <a:endParaRPr lang="en-US" dirty="0"/>
          </a:p>
          <a:p>
            <a:r>
              <a:rPr lang="en-US" dirty="0"/>
              <a:t># side-by-side bar plots</a:t>
            </a:r>
          </a:p>
          <a:p>
            <a:r>
              <a:rPr lang="en-US" dirty="0" err="1"/>
              <a:t>drinks.groupby</a:t>
            </a:r>
            <a:r>
              <a:rPr lang="en-US" dirty="0"/>
              <a:t>('continent').mean().plot(kind='bar')</a:t>
            </a:r>
          </a:p>
          <a:p>
            <a:endParaRPr lang="en-US" dirty="0"/>
          </a:p>
          <a:p>
            <a:endParaRPr lang="en-US" dirty="0"/>
          </a:p>
          <a:p>
            <a:r>
              <a:rPr lang="en-US" dirty="0"/>
              <a:t># drop the liters column</a:t>
            </a:r>
          </a:p>
          <a:p>
            <a:r>
              <a:rPr lang="en-US" dirty="0" err="1"/>
              <a:t>drinks.groupby</a:t>
            </a:r>
            <a:r>
              <a:rPr lang="en-US" dirty="0"/>
              <a:t>('continent').mean().drop('</a:t>
            </a:r>
            <a:r>
              <a:rPr lang="en-US" dirty="0" err="1"/>
              <a:t>total_litres_of_pure_alcohol</a:t>
            </a:r>
            <a:r>
              <a:rPr lang="en-US" dirty="0"/>
              <a:t>', axis=1).plot(kind='bar')</a:t>
            </a:r>
          </a:p>
          <a:p>
            <a:endParaRPr lang="en-US" dirty="0"/>
          </a:p>
          <a:p>
            <a:endParaRPr lang="en-US" dirty="0"/>
          </a:p>
          <a:p>
            <a:r>
              <a:rPr lang="en-US" dirty="0"/>
              <a:t># stacked bar plots</a:t>
            </a:r>
          </a:p>
          <a:p>
            <a:r>
              <a:rPr lang="en-US" dirty="0" err="1"/>
              <a:t>drinks.groupby</a:t>
            </a:r>
            <a:r>
              <a:rPr lang="en-US" dirty="0"/>
              <a:t>('continent').mean().drop('</a:t>
            </a:r>
            <a:r>
              <a:rPr lang="en-US" dirty="0" err="1"/>
              <a:t>total_litres_of_pure_alcohol</a:t>
            </a:r>
            <a:r>
              <a:rPr lang="en-US" dirty="0"/>
              <a:t>', axis=1).plot(kind='bar', stacked=True)</a:t>
            </a:r>
          </a:p>
        </p:txBody>
      </p:sp>
      <p:sp>
        <p:nvSpPr>
          <p:cNvPr id="4" name="Slide Number Placeholder 3"/>
          <p:cNvSpPr>
            <a:spLocks noGrp="1"/>
          </p:cNvSpPr>
          <p:nvPr>
            <p:ph type="sldNum" sz="quarter" idx="10"/>
          </p:nvPr>
        </p:nvSpPr>
        <p:spPr/>
        <p:txBody>
          <a:bodyPr/>
          <a:lstStyle/>
          <a:p>
            <a:fld id="{C51690D8-74A5-4B24-A332-378DEFC043D6}" type="slidenum">
              <a:rPr lang="en-US" smtClean="0"/>
              <a:t>31</a:t>
            </a:fld>
            <a:endParaRPr lang="en-US"/>
          </a:p>
        </p:txBody>
      </p:sp>
    </p:spTree>
    <p:extLst>
      <p:ext uri="{BB962C8B-B14F-4D97-AF65-F5344CB8AC3E}">
        <p14:creationId xmlns:p14="http://schemas.microsoft.com/office/powerpoint/2010/main" val="252036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http://scikit-learn.org/stable/tutorial/machine_learning_map/</a:t>
            </a:r>
          </a:p>
        </p:txBody>
      </p:sp>
      <p:sp>
        <p:nvSpPr>
          <p:cNvPr id="4" name="Slide Number Placeholder 3"/>
          <p:cNvSpPr>
            <a:spLocks noGrp="1"/>
          </p:cNvSpPr>
          <p:nvPr>
            <p:ph type="sldNum" sz="quarter" idx="10"/>
          </p:nvPr>
        </p:nvSpPr>
        <p:spPr/>
        <p:txBody>
          <a:bodyPr/>
          <a:lstStyle/>
          <a:p>
            <a:fld id="{C51690D8-74A5-4B24-A332-378DEFC043D6}" type="slidenum">
              <a:rPr lang="en-US" smtClean="0"/>
              <a:t>32</a:t>
            </a:fld>
            <a:endParaRPr lang="en-US"/>
          </a:p>
        </p:txBody>
      </p:sp>
    </p:spTree>
    <p:extLst>
      <p:ext uri="{BB962C8B-B14F-4D97-AF65-F5344CB8AC3E}">
        <p14:creationId xmlns:p14="http://schemas.microsoft.com/office/powerpoint/2010/main" val="162013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Likely-hood something is in a category</a:t>
            </a:r>
          </a:p>
        </p:txBody>
      </p:sp>
      <p:sp>
        <p:nvSpPr>
          <p:cNvPr id="4" name="Slide Number Placeholder 3"/>
          <p:cNvSpPr>
            <a:spLocks noGrp="1"/>
          </p:cNvSpPr>
          <p:nvPr>
            <p:ph type="sldNum" sz="quarter" idx="10"/>
          </p:nvPr>
        </p:nvSpPr>
        <p:spPr/>
        <p:txBody>
          <a:bodyPr/>
          <a:lstStyle/>
          <a:p>
            <a:fld id="{C51690D8-74A5-4B24-A332-378DEFC043D6}" type="slidenum">
              <a:rPr lang="en-US" smtClean="0"/>
              <a:t>33</a:t>
            </a:fld>
            <a:endParaRPr lang="en-US"/>
          </a:p>
        </p:txBody>
      </p:sp>
    </p:spTree>
    <p:extLst>
      <p:ext uri="{BB962C8B-B14F-4D97-AF65-F5344CB8AC3E}">
        <p14:creationId xmlns:p14="http://schemas.microsoft.com/office/powerpoint/2010/main" val="95324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one thing leads to another</a:t>
            </a:r>
          </a:p>
        </p:txBody>
      </p:sp>
      <p:sp>
        <p:nvSpPr>
          <p:cNvPr id="4" name="Slide Number Placeholder 3"/>
          <p:cNvSpPr>
            <a:spLocks noGrp="1"/>
          </p:cNvSpPr>
          <p:nvPr>
            <p:ph type="sldNum" sz="quarter" idx="10"/>
          </p:nvPr>
        </p:nvSpPr>
        <p:spPr/>
        <p:txBody>
          <a:bodyPr/>
          <a:lstStyle/>
          <a:p>
            <a:fld id="{C51690D8-74A5-4B24-A332-378DEFC043D6}" type="slidenum">
              <a:rPr lang="en-US" smtClean="0"/>
              <a:t>34</a:t>
            </a:fld>
            <a:endParaRPr lang="en-US"/>
          </a:p>
        </p:txBody>
      </p:sp>
    </p:spTree>
    <p:extLst>
      <p:ext uri="{BB962C8B-B14F-4D97-AF65-F5344CB8AC3E}">
        <p14:creationId xmlns:p14="http://schemas.microsoft.com/office/powerpoint/2010/main" val="202173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http://scikit-learn.org/stable/tutorial/machine_learning_map/</a:t>
            </a:r>
          </a:p>
        </p:txBody>
      </p:sp>
      <p:sp>
        <p:nvSpPr>
          <p:cNvPr id="4" name="Slide Number Placeholder 3"/>
          <p:cNvSpPr>
            <a:spLocks noGrp="1"/>
          </p:cNvSpPr>
          <p:nvPr>
            <p:ph type="sldNum" sz="quarter" idx="10"/>
          </p:nvPr>
        </p:nvSpPr>
        <p:spPr/>
        <p:txBody>
          <a:bodyPr/>
          <a:lstStyle/>
          <a:p>
            <a:fld id="{C51690D8-74A5-4B24-A332-378DEFC043D6}" type="slidenum">
              <a:rPr lang="en-US" smtClean="0"/>
              <a:t>35</a:t>
            </a:fld>
            <a:endParaRPr lang="en-US"/>
          </a:p>
        </p:txBody>
      </p:sp>
    </p:spTree>
    <p:extLst>
      <p:ext uri="{BB962C8B-B14F-4D97-AF65-F5344CB8AC3E}">
        <p14:creationId xmlns:p14="http://schemas.microsoft.com/office/powerpoint/2010/main" val="165590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777BB4-37D8-4E3F-9AFB-D21A18B4CDE2}"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262046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777BB4-37D8-4E3F-9AFB-D21A18B4CDE2}"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244794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777BB4-37D8-4E3F-9AFB-D21A18B4CDE2}"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408691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1">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20275" y="690101"/>
            <a:ext cx="8407500" cy="612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Tree>
    <p:extLst>
      <p:ext uri="{BB962C8B-B14F-4D97-AF65-F5344CB8AC3E}">
        <p14:creationId xmlns:p14="http://schemas.microsoft.com/office/powerpoint/2010/main" val="2053466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ody Cop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20275" y="690101"/>
            <a:ext cx="8407500" cy="612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19" name="Shape 19"/>
          <p:cNvSpPr txBox="1">
            <a:spLocks noGrp="1"/>
          </p:cNvSpPr>
          <p:nvPr>
            <p:ph type="subTitle" idx="1"/>
          </p:nvPr>
        </p:nvSpPr>
        <p:spPr>
          <a:xfrm>
            <a:off x="320275" y="1254667"/>
            <a:ext cx="8362200" cy="50339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554871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777BB4-37D8-4E3F-9AFB-D21A18B4CDE2}"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215999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77BB4-37D8-4E3F-9AFB-D21A18B4CDE2}" type="datetimeFigureOut">
              <a:rPr lang="en-US" smtClean="0"/>
              <a:t>5/14/2017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15985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777BB4-37D8-4E3F-9AFB-D21A18B4CDE2}"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427838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777BB4-37D8-4E3F-9AFB-D21A18B4CDE2}" type="datetimeFigureOut">
              <a:rPr lang="en-US" smtClean="0"/>
              <a:t>5/14/2017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165187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777BB4-37D8-4E3F-9AFB-D21A18B4CDE2}" type="datetimeFigureOut">
              <a:rPr lang="en-US" smtClean="0"/>
              <a:t>5/14/2017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206216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77BB4-37D8-4E3F-9AFB-D21A18B4CDE2}" type="datetimeFigureOut">
              <a:rPr lang="en-US" smtClean="0"/>
              <a:t>5/14/2017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95662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777BB4-37D8-4E3F-9AFB-D21A18B4CDE2}"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3108983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777BB4-37D8-4E3F-9AFB-D21A18B4CDE2}" type="datetimeFigureOut">
              <a:rPr lang="en-US" smtClean="0"/>
              <a:t>5/14/2017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F98266-3C69-4832-A274-D2E0E190CCC4}" type="slidenum">
              <a:rPr lang="en-US" smtClean="0"/>
              <a:t>‹#›</a:t>
            </a:fld>
            <a:endParaRPr lang="en-US"/>
          </a:p>
        </p:txBody>
      </p:sp>
    </p:spTree>
    <p:extLst>
      <p:ext uri="{BB962C8B-B14F-4D97-AF65-F5344CB8AC3E}">
        <p14:creationId xmlns:p14="http://schemas.microsoft.com/office/powerpoint/2010/main" val="652878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77BB4-37D8-4E3F-9AFB-D21A18B4CDE2}" type="datetimeFigureOut">
              <a:rPr lang="en-US" smtClean="0"/>
              <a:t>5/14/2017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98266-3C69-4832-A274-D2E0E190CCC4}" type="slidenum">
              <a:rPr lang="en-US" smtClean="0"/>
              <a:t>‹#›</a:t>
            </a:fld>
            <a:endParaRPr lang="en-US"/>
          </a:p>
        </p:txBody>
      </p:sp>
    </p:spTree>
    <p:extLst>
      <p:ext uri="{BB962C8B-B14F-4D97-AF65-F5344CB8AC3E}">
        <p14:creationId xmlns:p14="http://schemas.microsoft.com/office/powerpoint/2010/main" val="378144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gi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5.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www.kaggle.com/wiki/DataScienceUseCases" TargetMode="External"/><Relationship Id="rId3" Type="http://schemas.openxmlformats.org/officeDocument/2006/relationships/hyperlink" Target="https://www.quantopian.com/" TargetMode="External"/><Relationship Id="rId7" Type="http://schemas.openxmlformats.org/officeDocument/2006/relationships/hyperlink" Target="http://coolculture.org/webfm_send/62" TargetMode="External"/><Relationship Id="rId2" Type="http://schemas.openxmlformats.org/officeDocument/2006/relationships/hyperlink" Target="https://github.com/jcjohnson/neural-style" TargetMode="External"/><Relationship Id="rId1" Type="http://schemas.openxmlformats.org/officeDocument/2006/relationships/slideLayout" Target="../slideLayouts/slideLayout1.xml"/><Relationship Id="rId6" Type="http://schemas.openxmlformats.org/officeDocument/2006/relationships/hyperlink" Target="http://www.datakind.org/projects/finding-30000-missing-children" TargetMode="External"/><Relationship Id="rId5" Type="http://schemas.openxmlformats.org/officeDocument/2006/relationships/hyperlink" Target="http://www.datakind.org/projects" TargetMode="External"/><Relationship Id="rId4" Type="http://schemas.openxmlformats.org/officeDocument/2006/relationships/hyperlink" Target="https://www.drivendata.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609600"/>
            <a:ext cx="11772900" cy="78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04800" y="2590800"/>
            <a:ext cx="4038600" cy="1219200"/>
          </a:xfrm>
        </p:spPr>
        <p:txBody>
          <a:bodyPr>
            <a:noAutofit/>
          </a:bodyPr>
          <a:lstStyle/>
          <a:p>
            <a:r>
              <a:rPr lang="en-US" sz="8800" b="1" dirty="0">
                <a:solidFill>
                  <a:schemeClr val="bg1">
                    <a:lumMod val="95000"/>
                  </a:schemeClr>
                </a:solidFill>
              </a:rPr>
              <a:t>WHAT </a:t>
            </a:r>
            <a:br>
              <a:rPr lang="en-US" sz="8800" b="1" dirty="0">
                <a:solidFill>
                  <a:schemeClr val="bg1">
                    <a:lumMod val="95000"/>
                  </a:schemeClr>
                </a:solidFill>
              </a:rPr>
            </a:br>
            <a:r>
              <a:rPr lang="en-US" sz="8800" b="1" dirty="0">
                <a:solidFill>
                  <a:schemeClr val="bg1">
                    <a:lumMod val="95000"/>
                  </a:schemeClr>
                </a:solidFill>
              </a:rPr>
              <a:t>&amp; </a:t>
            </a:r>
            <a:br>
              <a:rPr lang="en-US" sz="8800" b="1" dirty="0">
                <a:solidFill>
                  <a:schemeClr val="bg1">
                    <a:lumMod val="95000"/>
                  </a:schemeClr>
                </a:solidFill>
              </a:rPr>
            </a:br>
            <a:r>
              <a:rPr lang="en-US" sz="8800" b="1" dirty="0">
                <a:solidFill>
                  <a:schemeClr val="bg1">
                    <a:lumMod val="95000"/>
                  </a:schemeClr>
                </a:solidFill>
              </a:rPr>
              <a:t>WHY?</a:t>
            </a:r>
            <a:br>
              <a:rPr lang="en-US" sz="8000" dirty="0">
                <a:solidFill>
                  <a:schemeClr val="bg1">
                    <a:lumMod val="95000"/>
                  </a:schemeClr>
                </a:solidFill>
              </a:rPr>
            </a:br>
            <a:endParaRPr lang="en-US" sz="8000" dirty="0">
              <a:solidFill>
                <a:schemeClr val="bg1">
                  <a:lumMod val="95000"/>
                </a:schemeClr>
              </a:solidFill>
            </a:endParaRPr>
          </a:p>
        </p:txBody>
      </p:sp>
      <p:sp>
        <p:nvSpPr>
          <p:cNvPr id="3" name="Subtitle 2"/>
          <p:cNvSpPr>
            <a:spLocks noGrp="1"/>
          </p:cNvSpPr>
          <p:nvPr>
            <p:ph type="subTitle" idx="1"/>
          </p:nvPr>
        </p:nvSpPr>
        <p:spPr>
          <a:xfrm>
            <a:off x="-225425" y="4724400"/>
            <a:ext cx="3806825" cy="790575"/>
          </a:xfrm>
        </p:spPr>
        <p:txBody>
          <a:bodyPr>
            <a:normAutofit fontScale="85000" lnSpcReduction="20000"/>
          </a:bodyPr>
          <a:lstStyle/>
          <a:p>
            <a:r>
              <a:rPr lang="en-US" dirty="0"/>
              <a:t>DATA SCIENCE INTRODUCTION</a:t>
            </a:r>
          </a:p>
        </p:txBody>
      </p:sp>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Apps Command Prompt Metro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5702174"/>
            <a:ext cx="927226" cy="927226"/>
          </a:xfrm>
          <a:prstGeom prst="ellipse">
            <a:avLst/>
          </a:prstGeom>
          <a:noFill/>
          <a:extLst>
            <a:ext uri="{909E8E84-426E-40DD-AFC4-6F175D3DCCD1}">
              <a14:hiddenFill xmlns:a14="http://schemas.microsoft.com/office/drawing/2010/main">
                <a:solidFill>
                  <a:srgbClr val="FFFFFF"/>
                </a:solidFill>
              </a14:hiddenFill>
            </a:ext>
          </a:extLst>
        </p:spPr>
      </p:pic>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200" y="4605950"/>
            <a:ext cx="880450" cy="88045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6798" y="4580158"/>
            <a:ext cx="906242" cy="906242"/>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 name="Picture 20"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5715000"/>
            <a:ext cx="882575"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1046" name="Picture 22" descr="http://www.unixstickers.com/image/data/stickers/python/python.s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3800" y="25908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4" descr="Image result for R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29" descr="C:\Users\msmorris\Desktop\Rlogo-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1600" y="2667000"/>
            <a:ext cx="1004454"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Image result for SPSS modeler logo"/>
          <p:cNvPicPr>
            <a:picLocks noChangeAspect="1" noChangeArrowheads="1"/>
          </p:cNvPicPr>
          <p:nvPr/>
        </p:nvPicPr>
        <p:blipFill rotWithShape="1">
          <a:blip r:embed="rId9">
            <a:extLst>
              <a:ext uri="{28A0092B-C50C-407E-A947-70E740481C1C}">
                <a14:useLocalDpi xmlns:a14="http://schemas.microsoft.com/office/drawing/2010/main" val="0"/>
              </a:ext>
            </a:extLst>
          </a:blip>
          <a:srcRect l="-2976" t="-740" r="2976" b="17567"/>
          <a:stretch/>
        </p:blipFill>
        <p:spPr bwMode="auto">
          <a:xfrm>
            <a:off x="5345242" y="3657600"/>
            <a:ext cx="979358" cy="838200"/>
          </a:xfrm>
          <a:prstGeom prst="ellipse">
            <a:avLst/>
          </a:prstGeom>
          <a:noFill/>
          <a:extLst>
            <a:ext uri="{909E8E84-426E-40DD-AFC4-6F175D3DCCD1}">
              <a14:hiddenFill xmlns:a14="http://schemas.microsoft.com/office/drawing/2010/main">
                <a:solidFill>
                  <a:srgbClr val="FFFFFF"/>
                </a:solidFill>
              </a14:hiddenFill>
            </a:ext>
          </a:extLst>
        </p:spPr>
      </p:pic>
      <p:pic>
        <p:nvPicPr>
          <p:cNvPr id="1057" name="Picture 33" descr="Image result for SAS  logo"/>
          <p:cNvPicPr>
            <a:picLocks noChangeAspect="1" noChangeArrowheads="1"/>
          </p:cNvPicPr>
          <p:nvPr/>
        </p:nvPicPr>
        <p:blipFill rotWithShape="1">
          <a:blip r:embed="rId10">
            <a:extLst>
              <a:ext uri="{28A0092B-C50C-407E-A947-70E740481C1C}">
                <a14:useLocalDpi xmlns:a14="http://schemas.microsoft.com/office/drawing/2010/main" val="0"/>
              </a:ext>
            </a:extLst>
          </a:blip>
          <a:srcRect r="69982"/>
          <a:stretch/>
        </p:blipFill>
        <p:spPr bwMode="auto">
          <a:xfrm>
            <a:off x="3886200" y="3657600"/>
            <a:ext cx="880449" cy="851953"/>
          </a:xfrm>
          <a:prstGeom prst="ellipse">
            <a:avLst/>
          </a:prstGeom>
          <a:noFill/>
          <a:extLst>
            <a:ext uri="{909E8E84-426E-40DD-AFC4-6F175D3DCCD1}">
              <a14:hiddenFill xmlns:a14="http://schemas.microsoft.com/office/drawing/2010/main">
                <a:solidFill>
                  <a:srgbClr val="FFFFFF"/>
                </a:solidFill>
              </a14:hiddenFill>
            </a:ext>
          </a:extLst>
        </p:spPr>
      </p:pic>
      <p:pic>
        <p:nvPicPr>
          <p:cNvPr id="1061" name="Picture 37" descr="Image result for databas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37770" y="152400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Image result for SQL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27342" y="1488542"/>
            <a:ext cx="1065433" cy="1065433"/>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Image result for statistics formul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5617" y="312738"/>
            <a:ext cx="1078706" cy="973357"/>
          </a:xfrm>
          <a:prstGeom prst="ellipse">
            <a:avLst/>
          </a:prstGeom>
          <a:noFill/>
          <a:extLst>
            <a:ext uri="{909E8E84-426E-40DD-AFC4-6F175D3DCCD1}">
              <a14:hiddenFill xmlns:a14="http://schemas.microsoft.com/office/drawing/2010/main">
                <a:solidFill>
                  <a:srgbClr val="FFFFFF"/>
                </a:solidFill>
              </a14:hiddenFill>
            </a:ext>
          </a:extLst>
        </p:spPr>
      </p:pic>
      <p:pic>
        <p:nvPicPr>
          <p:cNvPr id="1073" name="Picture 49" descr="Image result for data visualization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81600" y="266863"/>
            <a:ext cx="1065106" cy="1065106"/>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Image result for exce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29400" y="335416"/>
            <a:ext cx="1078707" cy="996553"/>
          </a:xfrm>
          <a:prstGeom prst="ellipse">
            <a:avLst/>
          </a:prstGeom>
          <a:noFill/>
          <a:extLst>
            <a:ext uri="{909E8E84-426E-40DD-AFC4-6F175D3DCCD1}">
              <a14:hiddenFill xmlns:a14="http://schemas.microsoft.com/office/drawing/2010/main">
                <a:solidFill>
                  <a:srgbClr val="FFFFFF"/>
                </a:solidFill>
              </a14:hiddenFill>
            </a:ext>
          </a:extLst>
        </p:spPr>
      </p:pic>
      <p:pic>
        <p:nvPicPr>
          <p:cNvPr id="1081" name="Picture 57" descr="https://thenews.com.pk/assets/uploads/magazine/2016-06-27/130824_103942_mag.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90720" y="1441847"/>
            <a:ext cx="1117387" cy="99655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442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9600"/>
            <a:ext cx="9401440" cy="3733800"/>
          </a:xfrm>
          <a:prstGeom prst="rect">
            <a:avLst/>
          </a:prstGeom>
        </p:spPr>
      </p:pic>
    </p:spTree>
    <p:extLst>
      <p:ext uri="{BB962C8B-B14F-4D97-AF65-F5344CB8AC3E}">
        <p14:creationId xmlns:p14="http://schemas.microsoft.com/office/powerpoint/2010/main" val="4175601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DEFINITIONS</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9220" name="Picture 4" descr="Image result for descriptive diagnostic predictive prescri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981075"/>
            <a:ext cx="7429500"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19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278676"/>
            <a:ext cx="7772400" cy="4476185"/>
          </a:xfrm>
          <a:prstGeom prst="rect">
            <a:avLst/>
          </a:prstGeom>
        </p:spPr>
      </p:pic>
    </p:spTree>
    <p:extLst>
      <p:ext uri="{BB962C8B-B14F-4D97-AF65-F5344CB8AC3E}">
        <p14:creationId xmlns:p14="http://schemas.microsoft.com/office/powerpoint/2010/main" val="329958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8807" y="1371600"/>
            <a:ext cx="7699394" cy="4495800"/>
          </a:xfrm>
          <a:prstGeom prst="rect">
            <a:avLst/>
          </a:prstGeom>
        </p:spPr>
      </p:pic>
    </p:spTree>
    <p:extLst>
      <p:ext uri="{BB962C8B-B14F-4D97-AF65-F5344CB8AC3E}">
        <p14:creationId xmlns:p14="http://schemas.microsoft.com/office/powerpoint/2010/main" val="30971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20" y="820326"/>
            <a:ext cx="9154820" cy="5023262"/>
          </a:xfrm>
          <a:prstGeom prst="rect">
            <a:avLst/>
          </a:prstGeom>
        </p:spPr>
      </p:pic>
    </p:spTree>
    <p:extLst>
      <p:ext uri="{BB962C8B-B14F-4D97-AF65-F5344CB8AC3E}">
        <p14:creationId xmlns:p14="http://schemas.microsoft.com/office/powerpoint/2010/main" val="100227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30" y="762000"/>
            <a:ext cx="9322130" cy="4572000"/>
          </a:xfrm>
          <a:prstGeom prst="rect">
            <a:avLst/>
          </a:prstGeom>
        </p:spPr>
      </p:pic>
    </p:spTree>
    <p:extLst>
      <p:ext uri="{BB962C8B-B14F-4D97-AF65-F5344CB8AC3E}">
        <p14:creationId xmlns:p14="http://schemas.microsoft.com/office/powerpoint/2010/main" val="3695812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2438400" y="995571"/>
            <a:ext cx="5791200" cy="923330"/>
          </a:xfrm>
          <a:prstGeom prst="rect">
            <a:avLst/>
          </a:prstGeom>
          <a:noFill/>
        </p:spPr>
        <p:txBody>
          <a:bodyPr wrap="square" rtlCol="0" anchor="ctr">
            <a:spAutoFit/>
          </a:bodyPr>
          <a:lstStyle/>
          <a:p>
            <a:r>
              <a:rPr lang="en-US" dirty="0"/>
              <a:t>Data storage, Understanding schemas, tables, fields, relational and non relational databases is a foundation of data analytics</a:t>
            </a:r>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DEFINITIONS</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9" name="Picture 37" descr="Image result for databa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849" y="94423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BLogo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2057400"/>
            <a:ext cx="6702425" cy="418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8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2743200" y="1331893"/>
            <a:ext cx="5791200" cy="954107"/>
          </a:xfrm>
          <a:prstGeom prst="rect">
            <a:avLst/>
          </a:prstGeom>
          <a:noFill/>
        </p:spPr>
        <p:txBody>
          <a:bodyPr wrap="square" rtlCol="0" anchor="ctr">
            <a:spAutoFit/>
          </a:bodyPr>
          <a:lstStyle/>
          <a:p>
            <a:r>
              <a:rPr lang="en-US" sz="2800" dirty="0"/>
              <a:t>Oracle express 11g edition/ Oracle SQL Developer</a:t>
            </a:r>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DEFINITIONS</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050" name="Picture 2" descr="Image result for oracle 11g express editi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376" y="908539"/>
            <a:ext cx="1849676" cy="14536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aw.githubusercontent.com/docker-library/docs/01c12653951b2fe592c1f93a13b4e289ada0e3a1/postgr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89" y="3200400"/>
            <a:ext cx="1905000" cy="1752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672862" y="3547775"/>
            <a:ext cx="5791200" cy="523220"/>
          </a:xfrm>
          <a:prstGeom prst="rect">
            <a:avLst/>
          </a:prstGeom>
          <a:noFill/>
        </p:spPr>
        <p:txBody>
          <a:bodyPr wrap="square" rtlCol="0" anchor="ctr">
            <a:spAutoFit/>
          </a:bodyPr>
          <a:lstStyle/>
          <a:p>
            <a:r>
              <a:rPr lang="en-US" sz="2800" dirty="0"/>
              <a:t>Postgres/Pgadmin4</a:t>
            </a:r>
          </a:p>
        </p:txBody>
      </p:sp>
    </p:spTree>
    <p:extLst>
      <p:ext uri="{BB962C8B-B14F-4D97-AF65-F5344CB8AC3E}">
        <p14:creationId xmlns:p14="http://schemas.microsoft.com/office/powerpoint/2010/main" val="361311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2438400" y="857071"/>
            <a:ext cx="5791200" cy="1200329"/>
          </a:xfrm>
          <a:prstGeom prst="rect">
            <a:avLst/>
          </a:prstGeom>
          <a:noFill/>
        </p:spPr>
        <p:txBody>
          <a:bodyPr wrap="square" rtlCol="0" anchor="ctr">
            <a:spAutoFit/>
          </a:bodyPr>
          <a:lstStyle/>
          <a:p>
            <a:r>
              <a:rPr lang="en-US" dirty="0"/>
              <a:t>Business knowledge can include understanding: Knowing KPI’s,  Gather requirements, </a:t>
            </a:r>
            <a:r>
              <a:rPr lang="en-US" dirty="0" err="1"/>
              <a:t>MetaData</a:t>
            </a:r>
            <a:r>
              <a:rPr lang="en-US" dirty="0"/>
              <a:t>, Operational reports, Business acumen, communication and  navigating politics and personalities of your business culture</a:t>
            </a:r>
          </a:p>
        </p:txBody>
      </p:sp>
      <p:sp>
        <p:nvSpPr>
          <p:cNvPr id="18" name="TextBox 17"/>
          <p:cNvSpPr txBox="1"/>
          <p:nvPr/>
        </p:nvSpPr>
        <p:spPr>
          <a:xfrm>
            <a:off x="2438400" y="2124671"/>
            <a:ext cx="5867400" cy="923330"/>
          </a:xfrm>
          <a:prstGeom prst="rect">
            <a:avLst/>
          </a:prstGeom>
          <a:noFill/>
        </p:spPr>
        <p:txBody>
          <a:bodyPr wrap="square" rtlCol="0" anchor="ctr">
            <a:spAutoFit/>
          </a:bodyPr>
          <a:lstStyle/>
          <a:p>
            <a:r>
              <a:rPr lang="en-US" dirty="0"/>
              <a:t>Having a strong understanding of Lookup functions, string and numeric functions is necessary to understand the business and how the currently tackle problems.</a:t>
            </a:r>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DEFINITIONS</a:t>
            </a:r>
          </a:p>
        </p:txBody>
      </p:sp>
      <p:sp>
        <p:nvSpPr>
          <p:cNvPr id="20" name="TextBox 19"/>
          <p:cNvSpPr txBox="1"/>
          <p:nvPr/>
        </p:nvSpPr>
        <p:spPr>
          <a:xfrm>
            <a:off x="2438400" y="3316069"/>
            <a:ext cx="5867400" cy="646331"/>
          </a:xfrm>
          <a:prstGeom prst="rect">
            <a:avLst/>
          </a:prstGeom>
          <a:noFill/>
        </p:spPr>
        <p:txBody>
          <a:bodyPr wrap="square" rtlCol="0" anchor="ctr">
            <a:spAutoFit/>
          </a:bodyPr>
          <a:lstStyle/>
          <a:p>
            <a:r>
              <a:rPr lang="en-US" dirty="0"/>
              <a:t>Basic Statistics(Central Tendency) Understanding concepts is fine. Understanding long hand even better.</a:t>
            </a:r>
          </a:p>
        </p:txBody>
      </p:sp>
      <p:sp>
        <p:nvSpPr>
          <p:cNvPr id="21" name="TextBox 20"/>
          <p:cNvSpPr txBox="1"/>
          <p:nvPr/>
        </p:nvSpPr>
        <p:spPr>
          <a:xfrm>
            <a:off x="2438400" y="4140369"/>
            <a:ext cx="5867400" cy="646331"/>
          </a:xfrm>
          <a:prstGeom prst="rect">
            <a:avLst/>
          </a:prstGeom>
          <a:noFill/>
        </p:spPr>
        <p:txBody>
          <a:bodyPr wrap="square" rtlCol="0" anchor="ctr">
            <a:spAutoFit/>
          </a:bodyPr>
          <a:lstStyle/>
          <a:p>
            <a:r>
              <a:rPr lang="en-US" dirty="0"/>
              <a:t>This is a must to understand the basic charts and graphs and be able to tell a story with them.</a:t>
            </a:r>
          </a:p>
        </p:txBody>
      </p:sp>
      <p:sp>
        <p:nvSpPr>
          <p:cNvPr id="22" name="TextBox 21"/>
          <p:cNvSpPr txBox="1"/>
          <p:nvPr/>
        </p:nvSpPr>
        <p:spPr>
          <a:xfrm>
            <a:off x="2438400" y="4951670"/>
            <a:ext cx="5867400" cy="923330"/>
          </a:xfrm>
          <a:prstGeom prst="rect">
            <a:avLst/>
          </a:prstGeom>
          <a:noFill/>
        </p:spPr>
        <p:txBody>
          <a:bodyPr wrap="square" rtlCol="0" anchor="ctr">
            <a:spAutoFit/>
          </a:bodyPr>
          <a:lstStyle/>
          <a:p>
            <a:r>
              <a:rPr lang="en-US" dirty="0"/>
              <a:t>Structured Query Language: Unless someone is getting all of your data for you and cleaning it all for you, you will want to be proficient in SQL up to Advanced levels. </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3" name="Picture 45" descr="Image result for statistics formul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237131"/>
            <a:ext cx="888214" cy="801469"/>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49" descr="Image result for data visualizati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437" y="4220837"/>
            <a:ext cx="884563" cy="8845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1" descr="Image result for exc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623" y="2283502"/>
            <a:ext cx="804178" cy="742932"/>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57" descr="https://thenews.com.pk/assets/uploads/magazine/2016-06-27/130824_103942_ma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360" y="769938"/>
            <a:ext cx="1351040" cy="1204939"/>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39" descr="Image result for SQL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5256789"/>
            <a:ext cx="915411" cy="91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5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6" name="Picture 22" descr="http://www.unixstickers.com/image/data/stickers/python/python.s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347" y="838200"/>
            <a:ext cx="1010653" cy="10106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38400" y="953869"/>
            <a:ext cx="5791200" cy="646331"/>
          </a:xfrm>
          <a:prstGeom prst="rect">
            <a:avLst/>
          </a:prstGeom>
          <a:noFill/>
        </p:spPr>
        <p:txBody>
          <a:bodyPr wrap="square" rtlCol="0" anchor="ctr">
            <a:spAutoFit/>
          </a:bodyPr>
          <a:lstStyle/>
          <a:p>
            <a:r>
              <a:rPr lang="en-US" dirty="0"/>
              <a:t>Python is a general purpose programing language. Allows you to give directions to a computer to tell it what to do. </a:t>
            </a:r>
          </a:p>
        </p:txBody>
      </p:sp>
      <p:sp>
        <p:nvSpPr>
          <p:cNvPr id="18" name="TextBox 17"/>
          <p:cNvSpPr txBox="1"/>
          <p:nvPr/>
        </p:nvSpPr>
        <p:spPr>
          <a:xfrm>
            <a:off x="2438400" y="2491768"/>
            <a:ext cx="5867400" cy="369332"/>
          </a:xfrm>
          <a:prstGeom prst="rect">
            <a:avLst/>
          </a:prstGeom>
          <a:noFill/>
        </p:spPr>
        <p:txBody>
          <a:bodyPr wrap="square" rtlCol="0" anchor="ctr">
            <a:spAutoFit/>
          </a:bodyPr>
          <a:lstStyle/>
          <a:p>
            <a:r>
              <a:rPr lang="en-US" dirty="0"/>
              <a:t>R is a system for statistical computation and graphics. </a:t>
            </a:r>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CONCEPTS</a:t>
            </a:r>
          </a:p>
        </p:txBody>
      </p:sp>
      <p:sp>
        <p:nvSpPr>
          <p:cNvPr id="20" name="TextBox 19"/>
          <p:cNvSpPr txBox="1"/>
          <p:nvPr/>
        </p:nvSpPr>
        <p:spPr>
          <a:xfrm>
            <a:off x="2438400" y="3219271"/>
            <a:ext cx="5867400" cy="1200329"/>
          </a:xfrm>
          <a:prstGeom prst="rect">
            <a:avLst/>
          </a:prstGeom>
          <a:noFill/>
        </p:spPr>
        <p:txBody>
          <a:bodyPr wrap="square" rtlCol="0" anchor="ctr">
            <a:spAutoFit/>
          </a:bodyPr>
          <a:lstStyle/>
          <a:p>
            <a:r>
              <a:rPr lang="en-US" dirty="0"/>
              <a:t>SAS  </a:t>
            </a:r>
            <a:r>
              <a:rPr lang="en-US" b="1" dirty="0" err="1"/>
              <a:t>SAS</a:t>
            </a:r>
            <a:r>
              <a:rPr lang="en-US" dirty="0"/>
              <a:t> (Statistical Analysis System) is a software suite developed by </a:t>
            </a:r>
            <a:r>
              <a:rPr lang="en-US" b="1" dirty="0"/>
              <a:t>SAS</a:t>
            </a:r>
            <a:r>
              <a:rPr lang="en-US" dirty="0"/>
              <a:t> Institute for advanced analytics, multivariate analyses, business intelligence, data management, and predictive analytics.</a:t>
            </a:r>
          </a:p>
        </p:txBody>
      </p:sp>
      <p:sp>
        <p:nvSpPr>
          <p:cNvPr id="21" name="TextBox 20"/>
          <p:cNvSpPr txBox="1"/>
          <p:nvPr/>
        </p:nvSpPr>
        <p:spPr>
          <a:xfrm>
            <a:off x="2438400" y="4535269"/>
            <a:ext cx="5867400" cy="923330"/>
          </a:xfrm>
          <a:prstGeom prst="rect">
            <a:avLst/>
          </a:prstGeom>
          <a:noFill/>
        </p:spPr>
        <p:txBody>
          <a:bodyPr wrap="square" rtlCol="0" anchor="ctr">
            <a:spAutoFit/>
          </a:bodyPr>
          <a:lstStyle/>
          <a:p>
            <a:r>
              <a:rPr lang="en-US" dirty="0"/>
              <a:t>SPSS Modeler IBM </a:t>
            </a:r>
            <a:r>
              <a:rPr lang="en-US" b="1" dirty="0"/>
              <a:t>SPSS Modeler</a:t>
            </a:r>
            <a:r>
              <a:rPr lang="en-US" dirty="0"/>
              <a:t> is a data mining and text analytics software application from IBM. It is used to build predictive models and conduct other analytic tasks</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3" name="Picture 29" descr="C:\Users\msmorris\Desktop\R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133600"/>
            <a:ext cx="915780" cy="6947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1" descr="Image result for SPSS modeler logo"/>
          <p:cNvPicPr>
            <a:picLocks noChangeAspect="1" noChangeArrowheads="1"/>
          </p:cNvPicPr>
          <p:nvPr/>
        </p:nvPicPr>
        <p:blipFill rotWithShape="1">
          <a:blip r:embed="rId4">
            <a:extLst>
              <a:ext uri="{28A0092B-C50C-407E-A947-70E740481C1C}">
                <a14:useLocalDpi xmlns:a14="http://schemas.microsoft.com/office/drawing/2010/main" val="0"/>
              </a:ext>
            </a:extLst>
          </a:blip>
          <a:srcRect l="-2976" t="-740" r="2976" b="17567"/>
          <a:stretch/>
        </p:blipFill>
        <p:spPr bwMode="auto">
          <a:xfrm>
            <a:off x="990599" y="4495799"/>
            <a:ext cx="1170419" cy="100172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33" descr="Image result for SAS  logo"/>
          <p:cNvPicPr>
            <a:picLocks noChangeAspect="1" noChangeArrowheads="1"/>
          </p:cNvPicPr>
          <p:nvPr/>
        </p:nvPicPr>
        <p:blipFill rotWithShape="1">
          <a:blip r:embed="rId5">
            <a:extLst>
              <a:ext uri="{28A0092B-C50C-407E-A947-70E740481C1C}">
                <a14:useLocalDpi xmlns:a14="http://schemas.microsoft.com/office/drawing/2010/main" val="0"/>
              </a:ext>
            </a:extLst>
          </a:blip>
          <a:srcRect r="69982"/>
          <a:stretch/>
        </p:blipFill>
        <p:spPr bwMode="auto">
          <a:xfrm>
            <a:off x="1100752" y="3200400"/>
            <a:ext cx="828276" cy="80146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87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SETUP</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10" name="TextBox 9"/>
          <p:cNvSpPr txBox="1"/>
          <p:nvPr/>
        </p:nvSpPr>
        <p:spPr>
          <a:xfrm>
            <a:off x="460376" y="1600200"/>
            <a:ext cx="8314470" cy="3323987"/>
          </a:xfrm>
          <a:prstGeom prst="rect">
            <a:avLst/>
          </a:prstGeom>
          <a:noFill/>
        </p:spPr>
        <p:txBody>
          <a:bodyPr wrap="square" rtlCol="0">
            <a:spAutoFit/>
          </a:bodyPr>
          <a:lstStyle/>
          <a:p>
            <a:pPr marL="514350" indent="-514350">
              <a:buFont typeface="+mj-lt"/>
              <a:buAutoNum type="arabicParenR"/>
            </a:pPr>
            <a:r>
              <a:rPr lang="en-US" sz="3200" dirty="0"/>
              <a:t>GITBASH</a:t>
            </a:r>
          </a:p>
          <a:p>
            <a:pPr marL="971550" lvl="1" indent="-514350">
              <a:buFont typeface="+mj-lt"/>
              <a:buAutoNum type="arabicParenR"/>
            </a:pPr>
            <a:r>
              <a:rPr lang="en-US" sz="3200" dirty="0"/>
              <a:t>https://git-scm.com/downloads</a:t>
            </a:r>
          </a:p>
          <a:p>
            <a:pPr marL="514350" indent="-514350">
              <a:buFont typeface="+mj-lt"/>
              <a:buAutoNum type="arabicParenR"/>
            </a:pPr>
            <a:r>
              <a:rPr lang="en-US" sz="3200" dirty="0"/>
              <a:t>ANACONDA 2.7</a:t>
            </a:r>
          </a:p>
          <a:p>
            <a:pPr marL="971550" lvl="1" indent="-514350">
              <a:buFont typeface="+mj-lt"/>
              <a:buAutoNum type="arabicParenR"/>
            </a:pPr>
            <a:r>
              <a:rPr lang="en-US" sz="3200" dirty="0"/>
              <a:t>https://www.continuum.io/downloads</a:t>
            </a:r>
          </a:p>
          <a:p>
            <a:pPr marL="514350" indent="-514350">
              <a:buFont typeface="+mj-lt"/>
              <a:buAutoNum type="arabicParenR"/>
            </a:pPr>
            <a:r>
              <a:rPr lang="en-US" sz="3200" dirty="0"/>
              <a:t>SETUP A GITHUB PROFILE</a:t>
            </a:r>
          </a:p>
          <a:p>
            <a:pPr marL="971550" lvl="1" indent="-514350">
              <a:buFont typeface="+mj-lt"/>
              <a:buAutoNum type="arabicParenR"/>
            </a:pPr>
            <a:r>
              <a:rPr lang="en-US" sz="3200" dirty="0"/>
              <a:t>https://github.com</a:t>
            </a:r>
          </a:p>
          <a:p>
            <a:endParaRPr lang="en-US" dirty="0"/>
          </a:p>
        </p:txBody>
      </p:sp>
    </p:spTree>
    <p:extLst>
      <p:ext uri="{BB962C8B-B14F-4D97-AF65-F5344CB8AC3E}">
        <p14:creationId xmlns:p14="http://schemas.microsoft.com/office/powerpoint/2010/main" val="682820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Apps Command Prompt Metro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611" y="4508250"/>
            <a:ext cx="757989" cy="757989"/>
          </a:xfrm>
          <a:prstGeom prst="ellipse">
            <a:avLst/>
          </a:prstGeom>
          <a:noFill/>
          <a:extLst>
            <a:ext uri="{909E8E84-426E-40DD-AFC4-6F175D3DCCD1}">
              <a14:hiddenFill xmlns:a14="http://schemas.microsoft.com/office/drawing/2010/main">
                <a:solidFill>
                  <a:srgbClr val="FFFFFF"/>
                </a:solidFill>
              </a14:hiddenFill>
            </a:ext>
          </a:extLst>
        </p:spPr>
      </p:pic>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611" y="3509211"/>
            <a:ext cx="757989" cy="757989"/>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300" y="1447800"/>
            <a:ext cx="952500" cy="9525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 name="Picture 2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347" y="2552700"/>
            <a:ext cx="772253" cy="800100"/>
          </a:xfrm>
          <a:prstGeom prst="ellipse">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38400" y="1447800"/>
            <a:ext cx="5867400" cy="923330"/>
          </a:xfrm>
          <a:prstGeom prst="rect">
            <a:avLst/>
          </a:prstGeom>
          <a:noFill/>
        </p:spPr>
        <p:txBody>
          <a:bodyPr wrap="square" rtlCol="0" anchor="ctr">
            <a:spAutoFit/>
          </a:bodyPr>
          <a:lstStyle/>
          <a:p>
            <a:r>
              <a:rPr lang="en-US" dirty="0" err="1"/>
              <a:t>Jupyter</a:t>
            </a:r>
            <a:r>
              <a:rPr lang="en-US" dirty="0"/>
              <a:t> Notebooks allows you to create and share documents that contain live code, equations, visualizations and explanatory text.</a:t>
            </a:r>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BASIC CONCEPTS</a:t>
            </a:r>
          </a:p>
        </p:txBody>
      </p:sp>
      <p:sp>
        <p:nvSpPr>
          <p:cNvPr id="20" name="TextBox 19"/>
          <p:cNvSpPr txBox="1"/>
          <p:nvPr/>
        </p:nvSpPr>
        <p:spPr>
          <a:xfrm>
            <a:off x="2438400" y="2667000"/>
            <a:ext cx="5867400" cy="646331"/>
          </a:xfrm>
          <a:prstGeom prst="rect">
            <a:avLst/>
          </a:prstGeom>
          <a:noFill/>
        </p:spPr>
        <p:txBody>
          <a:bodyPr wrap="square" rtlCol="0" anchor="ctr">
            <a:spAutoFit/>
          </a:bodyPr>
          <a:lstStyle/>
          <a:p>
            <a:r>
              <a:rPr lang="en-US" dirty="0"/>
              <a:t>Plain text formatter  that converts for use in html, used to create documentation within </a:t>
            </a:r>
            <a:r>
              <a:rPr lang="en-US" dirty="0" err="1"/>
              <a:t>Jupyter</a:t>
            </a:r>
            <a:endParaRPr lang="en-US" dirty="0"/>
          </a:p>
        </p:txBody>
      </p:sp>
      <p:sp>
        <p:nvSpPr>
          <p:cNvPr id="21" name="TextBox 20"/>
          <p:cNvSpPr txBox="1"/>
          <p:nvPr/>
        </p:nvSpPr>
        <p:spPr>
          <a:xfrm>
            <a:off x="2438400" y="3544669"/>
            <a:ext cx="5867400" cy="923330"/>
          </a:xfrm>
          <a:prstGeom prst="rect">
            <a:avLst/>
          </a:prstGeom>
          <a:noFill/>
        </p:spPr>
        <p:txBody>
          <a:bodyPr wrap="square" rtlCol="0" anchor="ctr">
            <a:spAutoFit/>
          </a:bodyPr>
          <a:lstStyle/>
          <a:p>
            <a:r>
              <a:rPr lang="en-US" dirty="0"/>
              <a:t>Purpose of </a:t>
            </a:r>
            <a:r>
              <a:rPr lang="en-US" dirty="0" err="1"/>
              <a:t>git</a:t>
            </a:r>
            <a:r>
              <a:rPr lang="en-US" dirty="0"/>
              <a:t> is to manage a project, or a set of files as they change over time. It allows for version control and collaboration. </a:t>
            </a:r>
          </a:p>
        </p:txBody>
      </p:sp>
      <p:sp>
        <p:nvSpPr>
          <p:cNvPr id="22" name="TextBox 21"/>
          <p:cNvSpPr txBox="1"/>
          <p:nvPr/>
        </p:nvSpPr>
        <p:spPr>
          <a:xfrm>
            <a:off x="2438400" y="4494469"/>
            <a:ext cx="5867400" cy="923330"/>
          </a:xfrm>
          <a:prstGeom prst="rect">
            <a:avLst/>
          </a:prstGeom>
          <a:noFill/>
        </p:spPr>
        <p:txBody>
          <a:bodyPr wrap="square" rtlCol="0" anchor="ctr">
            <a:spAutoFit/>
          </a:bodyPr>
          <a:lstStyle/>
          <a:p>
            <a:r>
              <a:rPr lang="en-US" dirty="0"/>
              <a:t>Command line is a user interface to a computers operating system. It allows you to navigate, manipulate and analyze files, data and more. </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162282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d152tffy3gbaeg.cloudfront.net/2015/02/AIBA-World-Boxing-Championshi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51" y="541338"/>
            <a:ext cx="9639151" cy="608806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Python Vs R</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9" name="Picture 22" descr="http://www.unixstickers.com/image/data/stickers/python/python.s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5474" y="381000"/>
            <a:ext cx="2181726" cy="21817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1143" r="11143"/>
          <a:stretch/>
        </p:blipFill>
        <p:spPr bwMode="auto">
          <a:xfrm>
            <a:off x="5257800" y="876300"/>
            <a:ext cx="1651501" cy="14859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3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Training Path</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32" name="TextBox 31"/>
          <p:cNvSpPr txBox="1"/>
          <p:nvPr/>
        </p:nvSpPr>
        <p:spPr>
          <a:xfrm>
            <a:off x="914400" y="5486400"/>
            <a:ext cx="990600" cy="523220"/>
          </a:xfrm>
          <a:prstGeom prst="rect">
            <a:avLst/>
          </a:prstGeom>
          <a:noFill/>
        </p:spPr>
        <p:txBody>
          <a:bodyPr wrap="square" rtlCol="0" anchor="ctr">
            <a:spAutoFit/>
          </a:bodyPr>
          <a:lstStyle/>
          <a:p>
            <a:r>
              <a:rPr lang="en-US" sz="2800" dirty="0"/>
              <a:t>SPSS </a:t>
            </a:r>
          </a:p>
        </p:txBody>
      </p:sp>
      <p:sp>
        <p:nvSpPr>
          <p:cNvPr id="2" name="Rectangle 1"/>
          <p:cNvSpPr/>
          <p:nvPr/>
        </p:nvSpPr>
        <p:spPr>
          <a:xfrm>
            <a:off x="2362200" y="1295400"/>
            <a:ext cx="5410200" cy="248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14400" y="1143000"/>
            <a:ext cx="1371600" cy="523220"/>
          </a:xfrm>
          <a:prstGeom prst="rect">
            <a:avLst/>
          </a:prstGeom>
          <a:noFill/>
        </p:spPr>
        <p:txBody>
          <a:bodyPr wrap="square" rtlCol="0" anchor="ctr">
            <a:spAutoFit/>
          </a:bodyPr>
          <a:lstStyle/>
          <a:p>
            <a:r>
              <a:rPr lang="en-US" sz="2800" dirty="0"/>
              <a:t>Python</a:t>
            </a:r>
          </a:p>
        </p:txBody>
      </p:sp>
      <p:sp>
        <p:nvSpPr>
          <p:cNvPr id="11" name="Rectangle 10"/>
          <p:cNvSpPr/>
          <p:nvPr/>
        </p:nvSpPr>
        <p:spPr>
          <a:xfrm flipV="1">
            <a:off x="2362200" y="1981200"/>
            <a:ext cx="5410200" cy="262483"/>
          </a:xfrm>
          <a:prstGeom prst="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14400" y="1828800"/>
            <a:ext cx="1828800" cy="523220"/>
          </a:xfrm>
          <a:prstGeom prst="rect">
            <a:avLst/>
          </a:prstGeom>
          <a:noFill/>
        </p:spPr>
        <p:txBody>
          <a:bodyPr wrap="square" rtlCol="0" anchor="ctr">
            <a:spAutoFit/>
          </a:bodyPr>
          <a:lstStyle/>
          <a:p>
            <a:r>
              <a:rPr lang="en-US" sz="2800" dirty="0"/>
              <a:t>Statistics</a:t>
            </a:r>
          </a:p>
        </p:txBody>
      </p:sp>
      <p:sp>
        <p:nvSpPr>
          <p:cNvPr id="13" name="TextBox 12"/>
          <p:cNvSpPr txBox="1"/>
          <p:nvPr/>
        </p:nvSpPr>
        <p:spPr>
          <a:xfrm>
            <a:off x="914400" y="3657600"/>
            <a:ext cx="1828800" cy="523220"/>
          </a:xfrm>
          <a:prstGeom prst="rect">
            <a:avLst/>
          </a:prstGeom>
          <a:noFill/>
        </p:spPr>
        <p:txBody>
          <a:bodyPr wrap="square" rtlCol="0" anchor="ctr">
            <a:spAutoFit/>
          </a:bodyPr>
          <a:lstStyle/>
          <a:p>
            <a:r>
              <a:rPr lang="en-US" sz="2800" dirty="0"/>
              <a:t>Excel</a:t>
            </a:r>
          </a:p>
        </p:txBody>
      </p:sp>
      <p:sp>
        <p:nvSpPr>
          <p:cNvPr id="14" name="Rectangle 13"/>
          <p:cNvSpPr/>
          <p:nvPr/>
        </p:nvSpPr>
        <p:spPr>
          <a:xfrm flipV="1">
            <a:off x="2362200" y="3810000"/>
            <a:ext cx="533400" cy="271103"/>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2895600" y="4505979"/>
            <a:ext cx="762000" cy="184723"/>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14400" y="4353580"/>
            <a:ext cx="1828800" cy="523220"/>
          </a:xfrm>
          <a:prstGeom prst="rect">
            <a:avLst/>
          </a:prstGeom>
          <a:noFill/>
        </p:spPr>
        <p:txBody>
          <a:bodyPr wrap="square" rtlCol="0" anchor="ctr">
            <a:spAutoFit/>
          </a:bodyPr>
          <a:lstStyle/>
          <a:p>
            <a:r>
              <a:rPr lang="en-US" sz="2800" dirty="0"/>
              <a:t>SQL</a:t>
            </a:r>
          </a:p>
        </p:txBody>
      </p:sp>
      <p:sp>
        <p:nvSpPr>
          <p:cNvPr id="17" name="TextBox 16"/>
          <p:cNvSpPr txBox="1"/>
          <p:nvPr/>
        </p:nvSpPr>
        <p:spPr>
          <a:xfrm>
            <a:off x="914400" y="4953000"/>
            <a:ext cx="1828800" cy="523220"/>
          </a:xfrm>
          <a:prstGeom prst="rect">
            <a:avLst/>
          </a:prstGeom>
          <a:noFill/>
        </p:spPr>
        <p:txBody>
          <a:bodyPr wrap="square" rtlCol="0" anchor="ctr">
            <a:spAutoFit/>
          </a:bodyPr>
          <a:lstStyle/>
          <a:p>
            <a:r>
              <a:rPr lang="en-US" sz="2800" dirty="0"/>
              <a:t>Tableau</a:t>
            </a:r>
          </a:p>
        </p:txBody>
      </p:sp>
      <p:sp>
        <p:nvSpPr>
          <p:cNvPr id="18" name="Rectangle 17"/>
          <p:cNvSpPr/>
          <p:nvPr/>
        </p:nvSpPr>
        <p:spPr>
          <a:xfrm flipV="1">
            <a:off x="3657600" y="5095251"/>
            <a:ext cx="609600" cy="238749"/>
          </a:xfrm>
          <a:prstGeom prst="rect">
            <a:avLst/>
          </a:prstGeom>
          <a:solidFill>
            <a:schemeClr val="accent4">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14400" y="2514600"/>
            <a:ext cx="1828800" cy="523220"/>
          </a:xfrm>
          <a:prstGeom prst="rect">
            <a:avLst/>
          </a:prstGeom>
          <a:noFill/>
        </p:spPr>
        <p:txBody>
          <a:bodyPr wrap="square" rtlCol="0" anchor="ctr">
            <a:spAutoFit/>
          </a:bodyPr>
          <a:lstStyle/>
          <a:p>
            <a:r>
              <a:rPr lang="en-US" sz="2800" dirty="0"/>
              <a:t>CMD</a:t>
            </a:r>
          </a:p>
        </p:txBody>
      </p:sp>
      <p:sp>
        <p:nvSpPr>
          <p:cNvPr id="21" name="Rectangle 20"/>
          <p:cNvSpPr/>
          <p:nvPr/>
        </p:nvSpPr>
        <p:spPr>
          <a:xfrm flipV="1">
            <a:off x="2362200" y="2667000"/>
            <a:ext cx="533400" cy="218420"/>
          </a:xfrm>
          <a:prstGeom prst="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14400" y="3048000"/>
            <a:ext cx="1828800" cy="523220"/>
          </a:xfrm>
          <a:prstGeom prst="rect">
            <a:avLst/>
          </a:prstGeom>
          <a:noFill/>
        </p:spPr>
        <p:txBody>
          <a:bodyPr wrap="square" rtlCol="0" anchor="ctr">
            <a:spAutoFit/>
          </a:bodyPr>
          <a:lstStyle/>
          <a:p>
            <a:r>
              <a:rPr lang="en-US" sz="2800" dirty="0" err="1"/>
              <a:t>Git</a:t>
            </a:r>
            <a:endParaRPr lang="en-US" sz="2800" dirty="0"/>
          </a:p>
        </p:txBody>
      </p:sp>
      <p:sp>
        <p:nvSpPr>
          <p:cNvPr id="23" name="Rectangle 22"/>
          <p:cNvSpPr/>
          <p:nvPr/>
        </p:nvSpPr>
        <p:spPr>
          <a:xfrm flipV="1">
            <a:off x="2362200" y="3210517"/>
            <a:ext cx="533400" cy="25061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67200" y="5704851"/>
            <a:ext cx="2133600" cy="16254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cxnSpLocks/>
          </p:cNvCxnSpPr>
          <p:nvPr/>
        </p:nvCxnSpPr>
        <p:spPr>
          <a:xfrm>
            <a:off x="2895600" y="990600"/>
            <a:ext cx="0" cy="501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3657600" y="990600"/>
            <a:ext cx="0" cy="501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4267200" y="990600"/>
            <a:ext cx="0" cy="501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6400800" y="990600"/>
            <a:ext cx="0" cy="501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7772400" y="990600"/>
            <a:ext cx="0" cy="50190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743200" y="6061501"/>
            <a:ext cx="457200" cy="307777"/>
          </a:xfrm>
          <a:prstGeom prst="rect">
            <a:avLst/>
          </a:prstGeom>
          <a:noFill/>
        </p:spPr>
        <p:txBody>
          <a:bodyPr wrap="square" rtlCol="0" anchor="ctr">
            <a:spAutoFit/>
          </a:bodyPr>
          <a:lstStyle/>
          <a:p>
            <a:r>
              <a:rPr lang="en-US" sz="1400" dirty="0"/>
              <a:t>30</a:t>
            </a:r>
            <a:endParaRPr lang="en-US" sz="2800" dirty="0"/>
          </a:p>
        </p:txBody>
      </p:sp>
      <p:sp>
        <p:nvSpPr>
          <p:cNvPr id="33" name="TextBox 32"/>
          <p:cNvSpPr txBox="1"/>
          <p:nvPr/>
        </p:nvSpPr>
        <p:spPr>
          <a:xfrm>
            <a:off x="3429000" y="6093023"/>
            <a:ext cx="457200" cy="307777"/>
          </a:xfrm>
          <a:prstGeom prst="rect">
            <a:avLst/>
          </a:prstGeom>
          <a:noFill/>
        </p:spPr>
        <p:txBody>
          <a:bodyPr wrap="square" rtlCol="0" anchor="ctr">
            <a:spAutoFit/>
          </a:bodyPr>
          <a:lstStyle/>
          <a:p>
            <a:r>
              <a:rPr lang="en-US" sz="1400" dirty="0"/>
              <a:t>60</a:t>
            </a:r>
            <a:endParaRPr lang="en-US" sz="2800" dirty="0"/>
          </a:p>
        </p:txBody>
      </p:sp>
      <p:sp>
        <p:nvSpPr>
          <p:cNvPr id="34" name="TextBox 33"/>
          <p:cNvSpPr txBox="1"/>
          <p:nvPr/>
        </p:nvSpPr>
        <p:spPr>
          <a:xfrm>
            <a:off x="4114800" y="6093023"/>
            <a:ext cx="457200" cy="307777"/>
          </a:xfrm>
          <a:prstGeom prst="rect">
            <a:avLst/>
          </a:prstGeom>
          <a:noFill/>
        </p:spPr>
        <p:txBody>
          <a:bodyPr wrap="square" rtlCol="0" anchor="ctr">
            <a:spAutoFit/>
          </a:bodyPr>
          <a:lstStyle/>
          <a:p>
            <a:r>
              <a:rPr lang="en-US" sz="1400" dirty="0"/>
              <a:t>90</a:t>
            </a:r>
            <a:endParaRPr lang="en-US" sz="2800" dirty="0"/>
          </a:p>
        </p:txBody>
      </p:sp>
      <p:sp>
        <p:nvSpPr>
          <p:cNvPr id="35" name="TextBox 34"/>
          <p:cNvSpPr txBox="1"/>
          <p:nvPr/>
        </p:nvSpPr>
        <p:spPr>
          <a:xfrm>
            <a:off x="6172200" y="6093023"/>
            <a:ext cx="457200" cy="307777"/>
          </a:xfrm>
          <a:prstGeom prst="rect">
            <a:avLst/>
          </a:prstGeom>
          <a:noFill/>
        </p:spPr>
        <p:txBody>
          <a:bodyPr wrap="square" rtlCol="0" anchor="ctr">
            <a:spAutoFit/>
          </a:bodyPr>
          <a:lstStyle/>
          <a:p>
            <a:r>
              <a:rPr lang="en-US" sz="1400" dirty="0"/>
              <a:t>210</a:t>
            </a:r>
            <a:endParaRPr lang="en-US" sz="2800" dirty="0"/>
          </a:p>
        </p:txBody>
      </p:sp>
      <p:sp>
        <p:nvSpPr>
          <p:cNvPr id="36" name="TextBox 35"/>
          <p:cNvSpPr txBox="1"/>
          <p:nvPr/>
        </p:nvSpPr>
        <p:spPr>
          <a:xfrm>
            <a:off x="7543800" y="6093023"/>
            <a:ext cx="457200" cy="307777"/>
          </a:xfrm>
          <a:prstGeom prst="rect">
            <a:avLst/>
          </a:prstGeom>
          <a:noFill/>
        </p:spPr>
        <p:txBody>
          <a:bodyPr wrap="square" rtlCol="0" anchor="ctr">
            <a:spAutoFit/>
          </a:bodyPr>
          <a:lstStyle/>
          <a:p>
            <a:r>
              <a:rPr lang="en-US" sz="1400" dirty="0"/>
              <a:t>365</a:t>
            </a:r>
            <a:endParaRPr lang="en-US" sz="2800" dirty="0"/>
          </a:p>
        </p:txBody>
      </p:sp>
      <p:sp>
        <p:nvSpPr>
          <p:cNvPr id="40" name="Rectangle 39"/>
          <p:cNvSpPr/>
          <p:nvPr/>
        </p:nvSpPr>
        <p:spPr>
          <a:xfrm flipV="1">
            <a:off x="6400800" y="2711064"/>
            <a:ext cx="533400" cy="218420"/>
          </a:xfrm>
          <a:prstGeom prst="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flipV="1">
            <a:off x="6400800" y="3254581"/>
            <a:ext cx="533400" cy="250619"/>
          </a:xfrm>
          <a:prstGeom prst="rect">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01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https://lh6.googleusercontent.com/Kc9LKUssivWkeQUzu6zAJook-NZl1qN1U-qCBwVc0hoOGsaNPhzWpHA9BFF75IxjJudL5AVs7DxRaEOujmyK-hXDd4Vkv6VfX7CmMihZ1-nPGEIvMVaGDAOTS2RSvTo_v7RlD0zpaKY">
            <a:extLst>
              <a:ext uri="{FF2B5EF4-FFF2-40B4-BE49-F238E27FC236}">
                <a16:creationId xmlns:a16="http://schemas.microsoft.com/office/drawing/2014/main" id="{00000000-0008-0000-0100-000002000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50265"/>
            <a:ext cx="5619749" cy="675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6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Data Science Workflow</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32" name="TextBox 31"/>
          <p:cNvSpPr txBox="1"/>
          <p:nvPr/>
        </p:nvSpPr>
        <p:spPr>
          <a:xfrm>
            <a:off x="917575" y="1566715"/>
            <a:ext cx="7693025" cy="3785652"/>
          </a:xfrm>
          <a:prstGeom prst="rect">
            <a:avLst/>
          </a:prstGeom>
          <a:noFill/>
        </p:spPr>
        <p:txBody>
          <a:bodyPr wrap="square" rtlCol="0" anchor="ctr">
            <a:spAutoFit/>
          </a:bodyPr>
          <a:lstStyle/>
          <a:p>
            <a:r>
              <a:rPr lang="en-US" sz="4800" dirty="0"/>
              <a:t>Define feature vector matrix</a:t>
            </a:r>
          </a:p>
          <a:p>
            <a:r>
              <a:rPr lang="en-US" sz="4800" dirty="0"/>
              <a:t>Choose an estimator</a:t>
            </a:r>
          </a:p>
          <a:p>
            <a:r>
              <a:rPr lang="en-US" sz="4800" dirty="0"/>
              <a:t>Insatiate the estimator</a:t>
            </a:r>
          </a:p>
          <a:p>
            <a:r>
              <a:rPr lang="en-US" sz="4800" dirty="0"/>
              <a:t>Make a prediction</a:t>
            </a:r>
          </a:p>
          <a:p>
            <a:r>
              <a:rPr lang="en-US" sz="4800" dirty="0"/>
              <a:t>Evaluate the model</a:t>
            </a:r>
          </a:p>
        </p:txBody>
      </p:sp>
    </p:spTree>
    <p:extLst>
      <p:ext uri="{BB962C8B-B14F-4D97-AF65-F5344CB8AC3E}">
        <p14:creationId xmlns:p14="http://schemas.microsoft.com/office/powerpoint/2010/main" val="2978808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ny pat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336"/>
            <a:ext cx="9601200" cy="63989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Apps Command Prompt Metro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76800"/>
            <a:ext cx="1214020" cy="1214020"/>
          </a:xfrm>
          <a:prstGeom prst="ellipse">
            <a:avLst/>
          </a:prstGeom>
          <a:noFill/>
          <a:extLst>
            <a:ext uri="{909E8E84-426E-40DD-AFC4-6F175D3DCCD1}">
              <a14:hiddenFill xmlns:a14="http://schemas.microsoft.com/office/drawing/2010/main">
                <a:solidFill>
                  <a:srgbClr val="FFFFFF"/>
                </a:solidFill>
              </a14:hiddenFill>
            </a:ext>
          </a:extLst>
        </p:spPr>
      </p:pic>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1" y="2968352"/>
            <a:ext cx="350964" cy="350964"/>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2201" y="3280973"/>
            <a:ext cx="457200" cy="4572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6" name="Picture 22" descr="http://www.unixstickers.com/image/data/stickers/python/python.s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3924301"/>
            <a:ext cx="1191126" cy="1191126"/>
          </a:xfrm>
          <a:prstGeom prst="rect">
            <a:avLst/>
          </a:prstGeom>
          <a:noFill/>
          <a:extLst>
            <a:ext uri="{909E8E84-426E-40DD-AFC4-6F175D3DCCD1}">
              <a14:hiddenFill xmlns:a14="http://schemas.microsoft.com/office/drawing/2010/main">
                <a:solidFill>
                  <a:srgbClr val="FFFFFF"/>
                </a:solidFill>
              </a14:hiddenFill>
            </a:ext>
          </a:extLst>
        </p:spPr>
      </p:pic>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Reality  of Workflows</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052" name="Picture 4" descr="http://thebenchapp.s3.amazonaws.com/wp-content/uploads/2013/12/complet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112" y="1374637"/>
            <a:ext cx="1552575" cy="15525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6200" y="5181600"/>
            <a:ext cx="990600" cy="9906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2" descr="http://www.unixstickers.com/image/data/stickers/python/python.sh.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46510" y="4191001"/>
            <a:ext cx="830551" cy="8305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Apps Command Prompt Metro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0800" y="3657600"/>
            <a:ext cx="457798" cy="45779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1036" y="3158609"/>
            <a:ext cx="350964" cy="350964"/>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2" descr="http://www.unixstickers.com/image/data/stickers/python/python.sh.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53200" y="4519864"/>
            <a:ext cx="1724526" cy="17245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Apps Command Prompt Metro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72198" y="4060396"/>
            <a:ext cx="741197" cy="741197"/>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4998" y="3528860"/>
            <a:ext cx="457200" cy="4572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34000" y="3029115"/>
            <a:ext cx="304800" cy="3048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0361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AGILE</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15" name="Picture 10" descr="Apps Command Prompt Metro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9291" y="5029200"/>
            <a:ext cx="1368509" cy="1368509"/>
          </a:xfrm>
          <a:prstGeom prst="ellipse">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951" y="2971800"/>
            <a:ext cx="1301649" cy="1301649"/>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371" y="2819400"/>
            <a:ext cx="1639029" cy="1639029"/>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2" descr="http://www.unixstickers.com/image/data/stickers/python/python.s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8744" y="533400"/>
            <a:ext cx="1671456" cy="167145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cxnSpLocks/>
            <a:endCxn id="16" idx="1"/>
          </p:cNvCxnSpPr>
          <p:nvPr/>
        </p:nvCxnSpPr>
        <p:spPr>
          <a:xfrm>
            <a:off x="4552752" y="2119564"/>
            <a:ext cx="2946821" cy="1042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699221" y="2040273"/>
            <a:ext cx="2859780" cy="1340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p:cNvCxnSpPr>
          <p:nvPr/>
        </p:nvCxnSpPr>
        <p:spPr>
          <a:xfrm flipH="1">
            <a:off x="4533900" y="2040273"/>
            <a:ext cx="25102" cy="3065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16" idx="4"/>
          </p:cNvCxnSpPr>
          <p:nvPr/>
        </p:nvCxnSpPr>
        <p:spPr>
          <a:xfrm flipH="1">
            <a:off x="5251551" y="4273449"/>
            <a:ext cx="2708225" cy="163560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a:cxnSpLocks/>
            <a:stCxn id="16" idx="2"/>
          </p:cNvCxnSpPr>
          <p:nvPr/>
        </p:nvCxnSpPr>
        <p:spPr>
          <a:xfrm flipH="1">
            <a:off x="1832463" y="3622625"/>
            <a:ext cx="5476488" cy="8287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63" name="Straight Arrow Connector 62"/>
          <p:cNvCxnSpPr>
            <a:cxnSpLocks/>
            <a:stCxn id="16" idx="1"/>
          </p:cNvCxnSpPr>
          <p:nvPr/>
        </p:nvCxnSpPr>
        <p:spPr>
          <a:xfrm flipH="1" flipV="1">
            <a:off x="5058081" y="1614240"/>
            <a:ext cx="2441492" cy="154818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p:cNvCxnSpPr>
          <p:nvPr/>
        </p:nvCxnSpPr>
        <p:spPr>
          <a:xfrm flipV="1">
            <a:off x="4533900" y="2040274"/>
            <a:ext cx="25101" cy="30655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a:cxnSpLocks/>
          </p:cNvCxnSpPr>
          <p:nvPr/>
        </p:nvCxnSpPr>
        <p:spPr>
          <a:xfrm flipH="1" flipV="1">
            <a:off x="1699222" y="4054670"/>
            <a:ext cx="2110778" cy="17750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a:cxnSpLocks/>
            <a:endCxn id="16" idx="3"/>
          </p:cNvCxnSpPr>
          <p:nvPr/>
        </p:nvCxnSpPr>
        <p:spPr>
          <a:xfrm flipV="1">
            <a:off x="5251551" y="4082827"/>
            <a:ext cx="2248022" cy="18262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0" name="Straight Arrow Connector 89"/>
          <p:cNvCxnSpPr>
            <a:cxnSpLocks/>
          </p:cNvCxnSpPr>
          <p:nvPr/>
        </p:nvCxnSpPr>
        <p:spPr>
          <a:xfrm>
            <a:off x="1362461" y="4194159"/>
            <a:ext cx="2447539" cy="163560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3" name="Straight Arrow Connector 92"/>
          <p:cNvCxnSpPr/>
          <p:nvPr/>
        </p:nvCxnSpPr>
        <p:spPr>
          <a:xfrm flipV="1">
            <a:off x="1699221" y="1534947"/>
            <a:ext cx="2354453" cy="18462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6" name="Straight Arrow Connector 95"/>
          <p:cNvCxnSpPr>
            <a:cxnSpLocks/>
            <a:endCxn id="16" idx="2"/>
          </p:cNvCxnSpPr>
          <p:nvPr/>
        </p:nvCxnSpPr>
        <p:spPr>
          <a:xfrm flipV="1">
            <a:off x="1832463" y="3622625"/>
            <a:ext cx="5476488" cy="8287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89015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SETUP</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4098" name="Picture 2" descr="https://avatars2.githubusercontent.com/u/1158637?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75" y="762000"/>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http://www.unixstickers.com/image/data/stickers/python/python.s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990600"/>
            <a:ext cx="764839" cy="7587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ythonhosted.org/spyder/_static/spyder_bb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070087"/>
            <a:ext cx="889975" cy="8899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3219" y="2209800"/>
            <a:ext cx="1295400" cy="1285025"/>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descr="Image result for GITHUB BASH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7129" y="396240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1918" y="3733800"/>
            <a:ext cx="1056682" cy="1048219"/>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descr="Apps Command Prompt Metro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4959" y="4952400"/>
            <a:ext cx="990600" cy="982666"/>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57800" y="1875391"/>
            <a:ext cx="2898870" cy="769441"/>
          </a:xfrm>
          <a:prstGeom prst="rect">
            <a:avLst/>
          </a:prstGeom>
          <a:noFill/>
        </p:spPr>
        <p:txBody>
          <a:bodyPr wrap="none" rtlCol="0">
            <a:spAutoFit/>
          </a:bodyPr>
          <a:lstStyle/>
          <a:p>
            <a:r>
              <a:rPr lang="en-US" sz="4400" dirty="0"/>
              <a:t>ANACONDA</a:t>
            </a:r>
          </a:p>
        </p:txBody>
      </p:sp>
      <p:sp>
        <p:nvSpPr>
          <p:cNvPr id="32" name="TextBox 31"/>
          <p:cNvSpPr txBox="1"/>
          <p:nvPr/>
        </p:nvSpPr>
        <p:spPr>
          <a:xfrm>
            <a:off x="1391186" y="4492079"/>
            <a:ext cx="2197333" cy="769441"/>
          </a:xfrm>
          <a:prstGeom prst="rect">
            <a:avLst/>
          </a:prstGeom>
          <a:noFill/>
        </p:spPr>
        <p:txBody>
          <a:bodyPr wrap="none" rtlCol="0">
            <a:spAutoFit/>
          </a:bodyPr>
          <a:lstStyle/>
          <a:p>
            <a:r>
              <a:rPr lang="en-US" sz="4400" dirty="0"/>
              <a:t>GITBASH</a:t>
            </a:r>
          </a:p>
        </p:txBody>
      </p:sp>
    </p:spTree>
    <p:extLst>
      <p:ext uri="{BB962C8B-B14F-4D97-AF65-F5344CB8AC3E}">
        <p14:creationId xmlns:p14="http://schemas.microsoft.com/office/powerpoint/2010/main" val="4028366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Moving data around and exploring</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2" name="TextBox 1"/>
          <p:cNvSpPr txBox="1"/>
          <p:nvPr/>
        </p:nvSpPr>
        <p:spPr>
          <a:xfrm>
            <a:off x="307976" y="1058862"/>
            <a:ext cx="8683624" cy="4154984"/>
          </a:xfrm>
          <a:prstGeom prst="rect">
            <a:avLst/>
          </a:prstGeom>
          <a:noFill/>
        </p:spPr>
        <p:txBody>
          <a:bodyPr wrap="square" rtlCol="0">
            <a:spAutoFit/>
          </a:bodyPr>
          <a:lstStyle/>
          <a:p>
            <a:pPr marL="742950" indent="-742950">
              <a:buFont typeface="+mj-lt"/>
              <a:buAutoNum type="arabicParenR"/>
            </a:pPr>
            <a:r>
              <a:rPr lang="en-US" sz="4400" dirty="0"/>
              <a:t>Set up Sandbox using CMD</a:t>
            </a:r>
          </a:p>
          <a:p>
            <a:pPr marL="742950" indent="-742950">
              <a:buFont typeface="+mj-lt"/>
              <a:buAutoNum type="arabicParenR"/>
            </a:pPr>
            <a:r>
              <a:rPr lang="en-US" sz="4400" dirty="0"/>
              <a:t>Pull data using </a:t>
            </a:r>
            <a:r>
              <a:rPr lang="en-US" sz="4400" dirty="0" err="1"/>
              <a:t>git</a:t>
            </a:r>
            <a:endParaRPr lang="en-US" sz="4400" dirty="0"/>
          </a:p>
          <a:p>
            <a:pPr marL="742950" indent="-742950">
              <a:buFont typeface="+mj-lt"/>
              <a:buAutoNum type="arabicParenR"/>
            </a:pPr>
            <a:r>
              <a:rPr lang="en-US" sz="4400" dirty="0"/>
              <a:t>Review data using CMD</a:t>
            </a:r>
          </a:p>
          <a:p>
            <a:pPr marL="742950" indent="-742950">
              <a:buFont typeface="+mj-lt"/>
              <a:buAutoNum type="arabicParenR"/>
            </a:pPr>
            <a:r>
              <a:rPr lang="en-US" sz="4400" dirty="0"/>
              <a:t>Explore data using Python</a:t>
            </a:r>
          </a:p>
          <a:p>
            <a:pPr marL="742950" indent="-742950">
              <a:buFont typeface="+mj-lt"/>
              <a:buAutoNum type="arabicParenR"/>
            </a:pPr>
            <a:r>
              <a:rPr lang="en-US" sz="4400" dirty="0"/>
              <a:t>Basic concepts of predictive models</a:t>
            </a:r>
          </a:p>
        </p:txBody>
      </p:sp>
    </p:spTree>
    <p:extLst>
      <p:ext uri="{BB962C8B-B14F-4D97-AF65-F5344CB8AC3E}">
        <p14:creationId xmlns:p14="http://schemas.microsoft.com/office/powerpoint/2010/main" val="108600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SET UP SANDBOX USING CMDLINE</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3" name="TextBox 2"/>
          <p:cNvSpPr txBox="1"/>
          <p:nvPr/>
        </p:nvSpPr>
        <p:spPr>
          <a:xfrm>
            <a:off x="917575" y="990600"/>
            <a:ext cx="7388225" cy="4708981"/>
          </a:xfrm>
          <a:prstGeom prst="rect">
            <a:avLst/>
          </a:prstGeom>
          <a:noFill/>
        </p:spPr>
        <p:txBody>
          <a:bodyPr wrap="square" rtlCol="0">
            <a:spAutoFit/>
          </a:bodyPr>
          <a:lstStyle/>
          <a:p>
            <a:r>
              <a:rPr lang="en-US" sz="2800" dirty="0" err="1"/>
              <a:t>pwd</a:t>
            </a:r>
            <a:r>
              <a:rPr lang="en-US" sz="2800" dirty="0"/>
              <a:t>  Present working directory</a:t>
            </a:r>
          </a:p>
          <a:p>
            <a:r>
              <a:rPr lang="en-US" sz="2800" dirty="0"/>
              <a:t>ls-      list files directories and subdirectories</a:t>
            </a:r>
          </a:p>
          <a:p>
            <a:r>
              <a:rPr lang="en-US" sz="2800" dirty="0"/>
              <a:t>cd     Change directory</a:t>
            </a:r>
          </a:p>
          <a:p>
            <a:r>
              <a:rPr lang="en-US" sz="2800" dirty="0"/>
              <a:t>cd path/  Change directory and path name</a:t>
            </a:r>
          </a:p>
          <a:p>
            <a:r>
              <a:rPr lang="en-US" sz="2800" dirty="0" err="1"/>
              <a:t>mkdir</a:t>
            </a:r>
            <a:r>
              <a:rPr lang="en-US" sz="2800" dirty="0"/>
              <a:t>- make a new directory</a:t>
            </a:r>
          </a:p>
          <a:p>
            <a:r>
              <a:rPr lang="en-US" sz="2800" dirty="0" err="1"/>
              <a:t>Git</a:t>
            </a:r>
            <a:r>
              <a:rPr lang="en-US" sz="2800" dirty="0"/>
              <a:t> </a:t>
            </a:r>
            <a:r>
              <a:rPr lang="en-US" sz="2800" dirty="0" err="1"/>
              <a:t>init</a:t>
            </a:r>
            <a:r>
              <a:rPr lang="en-US" sz="2800" dirty="0"/>
              <a:t> – initialize new </a:t>
            </a:r>
            <a:r>
              <a:rPr lang="en-US" sz="2800" dirty="0" err="1"/>
              <a:t>git</a:t>
            </a:r>
            <a:r>
              <a:rPr lang="en-US" sz="2800" dirty="0"/>
              <a:t> repository</a:t>
            </a:r>
          </a:p>
          <a:p>
            <a:endParaRPr lang="en-US" dirty="0"/>
          </a:p>
          <a:p>
            <a:r>
              <a:rPr lang="en-US" sz="2400" dirty="0"/>
              <a:t>Exercise</a:t>
            </a:r>
          </a:p>
          <a:p>
            <a:r>
              <a:rPr lang="en-US" dirty="0"/>
              <a:t>Make a new directory on your desktop called Sandbox</a:t>
            </a:r>
          </a:p>
          <a:p>
            <a:r>
              <a:rPr lang="en-US" dirty="0"/>
              <a:t>In Sandbox make another directory called </a:t>
            </a:r>
            <a:r>
              <a:rPr lang="en-US" dirty="0" err="1"/>
              <a:t>Dsintro</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38684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GAMap.png"/>
          <p:cNvPicPr preferRelativeResize="0"/>
          <p:nvPr/>
        </p:nvPicPr>
        <p:blipFill rotWithShape="1">
          <a:blip r:embed="rId3">
            <a:alphaModFix/>
          </a:blip>
          <a:srcRect/>
          <a:stretch/>
        </p:blipFill>
        <p:spPr>
          <a:xfrm>
            <a:off x="1" y="1505240"/>
            <a:ext cx="9144001" cy="4332321"/>
          </a:xfrm>
          <a:prstGeom prst="rect">
            <a:avLst/>
          </a:prstGeom>
          <a:noFill/>
          <a:ln>
            <a:noFill/>
          </a:ln>
        </p:spPr>
      </p:pic>
    </p:spTree>
    <p:extLst>
      <p:ext uri="{BB962C8B-B14F-4D97-AF65-F5344CB8AC3E}">
        <p14:creationId xmlns:p14="http://schemas.microsoft.com/office/powerpoint/2010/main" val="296604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PULL DATA USING GIT</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10" name="TextBox 9"/>
          <p:cNvSpPr txBox="1"/>
          <p:nvPr/>
        </p:nvSpPr>
        <p:spPr>
          <a:xfrm>
            <a:off x="917575" y="1143000"/>
            <a:ext cx="8074025" cy="4893647"/>
          </a:xfrm>
          <a:prstGeom prst="rect">
            <a:avLst/>
          </a:prstGeom>
          <a:noFill/>
        </p:spPr>
        <p:txBody>
          <a:bodyPr wrap="square" rtlCol="0">
            <a:spAutoFit/>
          </a:bodyPr>
          <a:lstStyle/>
          <a:p>
            <a:r>
              <a:rPr lang="en-US" sz="2400" dirty="0" err="1"/>
              <a:t>git</a:t>
            </a:r>
            <a:r>
              <a:rPr lang="en-US" sz="2400" dirty="0"/>
              <a:t> pull https://github.com/Morrisdata/DataScience101.git</a:t>
            </a:r>
          </a:p>
          <a:p>
            <a:endParaRPr lang="en-US" sz="2400" dirty="0"/>
          </a:p>
          <a:p>
            <a:r>
              <a:rPr lang="en-US" sz="2400" dirty="0"/>
              <a:t>What just happened and why do you care?</a:t>
            </a:r>
          </a:p>
          <a:p>
            <a:endParaRPr lang="en-US" sz="2400" dirty="0"/>
          </a:p>
          <a:p>
            <a:pPr fontAlgn="b"/>
            <a:r>
              <a:rPr lang="en-US" sz="2400" dirty="0"/>
              <a:t>head&lt;filename&gt;</a:t>
            </a:r>
          </a:p>
          <a:p>
            <a:pPr fontAlgn="b"/>
            <a:r>
              <a:rPr lang="en-US" sz="2400" dirty="0"/>
              <a:t> prints the head (the first 10 lines) of the file</a:t>
            </a:r>
          </a:p>
          <a:p>
            <a:pPr fontAlgn="b"/>
            <a:r>
              <a:rPr lang="en-US" sz="2400" dirty="0"/>
              <a:t>head -n20 &lt;filename&gt;</a:t>
            </a:r>
          </a:p>
          <a:p>
            <a:pPr fontAlgn="b"/>
            <a:r>
              <a:rPr lang="en-US" sz="2400" dirty="0"/>
              <a:t>prints the first 20 lines of the file</a:t>
            </a:r>
          </a:p>
          <a:p>
            <a:pPr fontAlgn="b"/>
            <a:r>
              <a:rPr lang="en-US" sz="2400" dirty="0"/>
              <a:t>tail &lt;filename&gt;</a:t>
            </a:r>
          </a:p>
          <a:p>
            <a:pPr fontAlgn="b"/>
            <a:r>
              <a:rPr lang="en-US" sz="2400" dirty="0"/>
              <a:t> prints the tail (the last 10 lines) of the file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5814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EXPLORE DATA USING PYTHON</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8194" name="Picture 2" descr="Image result for explore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76785"/>
            <a:ext cx="6623322" cy="469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694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Training Path</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1026" name="Picture 2" descr="http://scikit-learn.org/stable/_static/ml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9938"/>
            <a:ext cx="9144000" cy="570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678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Classification</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4098" name="Picture 2" descr="Image result for what is classification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2644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19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Clustering</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3074" name="Picture 2" descr="Image result for example of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858364"/>
            <a:ext cx="7445837" cy="523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97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Regression</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2050" name="Picture 2" descr="Image result for regression examples study vs gra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83" y="762000"/>
            <a:ext cx="7069751"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08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Dimensionality Reduction</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717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990600"/>
            <a:ext cx="52578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89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WHAT DID WE JUST DO?</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2" name="TextBox 1"/>
          <p:cNvSpPr txBox="1"/>
          <p:nvPr/>
        </p:nvSpPr>
        <p:spPr>
          <a:xfrm>
            <a:off x="1146174" y="1295400"/>
            <a:ext cx="7083425" cy="2862322"/>
          </a:xfrm>
          <a:prstGeom prst="rect">
            <a:avLst/>
          </a:prstGeom>
          <a:noFill/>
        </p:spPr>
        <p:txBody>
          <a:bodyPr wrap="square" rtlCol="0">
            <a:spAutoFit/>
          </a:bodyPr>
          <a:lstStyle/>
          <a:p>
            <a:r>
              <a:rPr lang="en-US" sz="3600" dirty="0"/>
              <a:t>Set up Sandbox using command line</a:t>
            </a:r>
          </a:p>
          <a:p>
            <a:r>
              <a:rPr lang="en-US" sz="3600" dirty="0"/>
              <a:t>Pull data using </a:t>
            </a:r>
            <a:r>
              <a:rPr lang="en-US" sz="3600" dirty="0" err="1"/>
              <a:t>git</a:t>
            </a:r>
            <a:endParaRPr lang="en-US" sz="3600" dirty="0"/>
          </a:p>
          <a:p>
            <a:r>
              <a:rPr lang="en-US" sz="3600" dirty="0"/>
              <a:t>Review data using </a:t>
            </a:r>
            <a:r>
              <a:rPr lang="en-US" sz="3600" dirty="0" err="1"/>
              <a:t>cmd</a:t>
            </a:r>
            <a:endParaRPr lang="en-US" sz="3600" dirty="0"/>
          </a:p>
          <a:p>
            <a:r>
              <a:rPr lang="en-US" sz="3600" dirty="0"/>
              <a:t>Explore data using Python</a:t>
            </a:r>
          </a:p>
          <a:p>
            <a:r>
              <a:rPr lang="en-US" sz="3600" dirty="0"/>
              <a:t>Basic concepts of predictive models</a:t>
            </a:r>
          </a:p>
        </p:txBody>
      </p:sp>
    </p:spTree>
    <p:extLst>
      <p:ext uri="{BB962C8B-B14F-4D97-AF65-F5344CB8AC3E}">
        <p14:creationId xmlns:p14="http://schemas.microsoft.com/office/powerpoint/2010/main" val="325836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245008" cy="4548187"/>
          </a:xfrm>
          <a:prstGeom prst="rect">
            <a:avLst/>
          </a:prstGeom>
        </p:spPr>
      </p:pic>
    </p:spTree>
    <p:extLst>
      <p:ext uri="{BB962C8B-B14F-4D97-AF65-F5344CB8AC3E}">
        <p14:creationId xmlns:p14="http://schemas.microsoft.com/office/powerpoint/2010/main" val="306796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matthew.jpg"/>
          <p:cNvPicPr preferRelativeResize="0"/>
          <p:nvPr/>
        </p:nvPicPr>
        <p:blipFill rotWithShape="1">
          <a:blip r:embed="rId3">
            <a:alphaModFix/>
          </a:blip>
          <a:srcRect/>
          <a:stretch/>
        </p:blipFill>
        <p:spPr>
          <a:xfrm>
            <a:off x="801306" y="2106100"/>
            <a:ext cx="2224800" cy="2224800"/>
          </a:xfrm>
          <a:prstGeom prst="ellipse">
            <a:avLst/>
          </a:prstGeom>
          <a:noFill/>
          <a:ln>
            <a:noFill/>
          </a:ln>
        </p:spPr>
      </p:pic>
      <p:sp>
        <p:nvSpPr>
          <p:cNvPr id="165" name="Shape 165"/>
          <p:cNvSpPr txBox="1">
            <a:spLocks noGrp="1"/>
          </p:cNvSpPr>
          <p:nvPr>
            <p:ph type="subTitle" idx="1"/>
          </p:nvPr>
        </p:nvSpPr>
        <p:spPr>
          <a:xfrm>
            <a:off x="3346875" y="1931825"/>
            <a:ext cx="4632900" cy="1594500"/>
          </a:xfrm>
          <a:prstGeom prst="rect">
            <a:avLst/>
          </a:prstGeom>
          <a:noFill/>
          <a:ln>
            <a:noFill/>
          </a:ln>
        </p:spPr>
        <p:txBody>
          <a:bodyPr vert="horz" lIns="91425" tIns="91425" rIns="91425" bIns="91425" rtlCol="0" anchor="ctr" anchorCtr="0">
            <a:noAutofit/>
          </a:bodyPr>
          <a:lstStyle/>
          <a:p>
            <a:pPr>
              <a:spcAft>
                <a:spcPts val="0"/>
              </a:spcAft>
              <a:buSzPct val="25000"/>
            </a:pPr>
            <a:r>
              <a:rPr lang="en" sz="2600" b="1" dirty="0">
                <a:solidFill>
                  <a:srgbClr val="E41A23"/>
                </a:solidFill>
                <a:latin typeface="Proxima Nova"/>
                <a:ea typeface="Proxima Nova"/>
                <a:cs typeface="Proxima Nova"/>
                <a:sym typeface="Proxima Nova"/>
              </a:rPr>
              <a:t>Matthew Morris</a:t>
            </a:r>
            <a:br>
              <a:rPr lang="en" sz="2600" b="1" dirty="0">
                <a:solidFill>
                  <a:srgbClr val="E41A23"/>
                </a:solidFill>
                <a:latin typeface="Proxima Nova"/>
                <a:ea typeface="Proxima Nova"/>
                <a:cs typeface="Proxima Nova"/>
                <a:sym typeface="Proxima Nova"/>
              </a:rPr>
            </a:br>
            <a:r>
              <a:rPr lang="en" sz="1400" b="1" dirty="0">
                <a:solidFill>
                  <a:srgbClr val="000000"/>
                </a:solidFill>
                <a:latin typeface="Proxima Nova"/>
                <a:ea typeface="Proxima Nova"/>
                <a:cs typeface="Proxima Nova"/>
                <a:sym typeface="Proxima Nova"/>
              </a:rPr>
              <a:t>Advanced Analytics Data Analyst, Costco</a:t>
            </a:r>
          </a:p>
          <a:p>
            <a:pPr>
              <a:spcAft>
                <a:spcPts val="0"/>
              </a:spcAft>
              <a:buSzPct val="25000"/>
            </a:pPr>
            <a:r>
              <a:rPr lang="en" sz="1400" b="1" dirty="0">
                <a:solidFill>
                  <a:srgbClr val="000000"/>
                </a:solidFill>
                <a:latin typeface="Proxima Nova"/>
                <a:ea typeface="Proxima Nova"/>
                <a:cs typeface="Proxima Nova"/>
                <a:sym typeface="Proxima Nova"/>
              </a:rPr>
              <a:t>Data Analytics Course Instructor, General Assembly</a:t>
            </a:r>
          </a:p>
        </p:txBody>
      </p:sp>
      <p:pic>
        <p:nvPicPr>
          <p:cNvPr id="166" name="Shape 166" descr="GA-Cog-900.png"/>
          <p:cNvPicPr preferRelativeResize="0"/>
          <p:nvPr/>
        </p:nvPicPr>
        <p:blipFill rotWithShape="1">
          <a:blip r:embed="rId4">
            <a:alphaModFix/>
          </a:blip>
          <a:srcRect/>
          <a:stretch/>
        </p:blipFill>
        <p:spPr>
          <a:xfrm>
            <a:off x="8392825" y="5479700"/>
            <a:ext cx="316050" cy="316050"/>
          </a:xfrm>
          <a:prstGeom prst="rect">
            <a:avLst/>
          </a:prstGeom>
          <a:noFill/>
          <a:ln>
            <a:noFill/>
          </a:ln>
        </p:spPr>
      </p:pic>
      <p:sp>
        <p:nvSpPr>
          <p:cNvPr id="167" name="Shape 167"/>
          <p:cNvSpPr txBox="1"/>
          <p:nvPr/>
        </p:nvSpPr>
        <p:spPr>
          <a:xfrm>
            <a:off x="294203" y="5465575"/>
            <a:ext cx="6304799" cy="213000"/>
          </a:xfrm>
          <a:prstGeom prst="rect">
            <a:avLst/>
          </a:prstGeom>
          <a:noFill/>
          <a:ln>
            <a:noFill/>
          </a:ln>
        </p:spPr>
        <p:txBody>
          <a:bodyPr lIns="91425" tIns="91425" rIns="91425" bIns="91425" anchor="t" anchorCtr="0">
            <a:noAutofit/>
          </a:bodyPr>
          <a:lstStyle/>
          <a:p>
            <a:pPr>
              <a:lnSpc>
                <a:spcPct val="115000"/>
              </a:lnSpc>
              <a:buClr>
                <a:srgbClr val="000000"/>
              </a:buClr>
              <a:buSzPct val="25000"/>
            </a:pPr>
            <a:r>
              <a:rPr lang="en" sz="1000">
                <a:solidFill>
                  <a:srgbClr val="000000"/>
                </a:solidFill>
                <a:latin typeface="Proxima Nova"/>
                <a:ea typeface="Proxima Nova"/>
                <a:cs typeface="Proxima Nova"/>
                <a:sym typeface="Proxima Nova"/>
              </a:rPr>
              <a:t>General Assembly</a:t>
            </a:r>
          </a:p>
        </p:txBody>
      </p:sp>
      <p:cxnSp>
        <p:nvCxnSpPr>
          <p:cNvPr id="168" name="Shape 168"/>
          <p:cNvCxnSpPr/>
          <p:nvPr/>
        </p:nvCxnSpPr>
        <p:spPr>
          <a:xfrm>
            <a:off x="3459476" y="3333000"/>
            <a:ext cx="4632899" cy="0"/>
          </a:xfrm>
          <a:prstGeom prst="straightConnector1">
            <a:avLst/>
          </a:prstGeom>
          <a:noFill/>
          <a:ln w="9525" cap="flat" cmpd="sng">
            <a:solidFill>
              <a:schemeClr val="dk2"/>
            </a:solidFill>
            <a:prstDash val="solid"/>
            <a:round/>
            <a:headEnd type="none" w="med" len="med"/>
            <a:tailEnd type="none" w="med" len="med"/>
          </a:ln>
        </p:spPr>
      </p:cxnSp>
      <p:sp>
        <p:nvSpPr>
          <p:cNvPr id="169" name="Shape 169"/>
          <p:cNvSpPr txBox="1"/>
          <p:nvPr/>
        </p:nvSpPr>
        <p:spPr>
          <a:xfrm>
            <a:off x="3417226" y="3379925"/>
            <a:ext cx="4355174" cy="146400"/>
          </a:xfrm>
          <a:prstGeom prst="rect">
            <a:avLst/>
          </a:prstGeom>
          <a:noFill/>
          <a:ln>
            <a:noFill/>
          </a:ln>
        </p:spPr>
        <p:txBody>
          <a:bodyPr lIns="91425" tIns="91425" rIns="91425" bIns="91425" anchor="t" anchorCtr="0">
            <a:noAutofit/>
          </a:bodyPr>
          <a:lstStyle/>
          <a:p>
            <a:pPr>
              <a:buClr>
                <a:srgbClr val="000000"/>
              </a:buClr>
            </a:pPr>
            <a:r>
              <a:rPr lang="en-US" dirty="0"/>
              <a:t>CAREER PATH: Data </a:t>
            </a:r>
            <a:r>
              <a:rPr lang="en-US" dirty="0" err="1"/>
              <a:t>Warehouseing</a:t>
            </a:r>
            <a:r>
              <a:rPr lang="en-US" dirty="0"/>
              <a:t>, SQL &amp; Analytics training, Accounting, HR, Merch Solutions, Advanced Analytics</a:t>
            </a:r>
          </a:p>
          <a:p>
            <a:pPr>
              <a:buClr>
                <a:srgbClr val="000000"/>
              </a:buClr>
            </a:pPr>
            <a:endParaRPr lang="en-US" dirty="0"/>
          </a:p>
          <a:p>
            <a:pPr>
              <a:buClr>
                <a:srgbClr val="000000"/>
              </a:buClr>
            </a:pPr>
            <a:endParaRPr dirty="0"/>
          </a:p>
        </p:txBody>
      </p:sp>
    </p:spTree>
    <p:extLst>
      <p:ext uri="{BB962C8B-B14F-4D97-AF65-F5344CB8AC3E}">
        <p14:creationId xmlns:p14="http://schemas.microsoft.com/office/powerpoint/2010/main" val="410056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55252" y="1143000"/>
            <a:ext cx="8823249" cy="2123658"/>
          </a:xfrm>
          <a:prstGeom prst="rect">
            <a:avLst/>
          </a:prstGeom>
          <a:noFill/>
        </p:spPr>
        <p:txBody>
          <a:bodyPr wrap="none" rtlCol="0">
            <a:spAutoFit/>
          </a:bodyPr>
          <a:lstStyle/>
          <a:p>
            <a:r>
              <a:rPr lang="en-US" sz="6600" dirty="0">
                <a:solidFill>
                  <a:schemeClr val="bg1"/>
                </a:solidFill>
              </a:rPr>
              <a:t>WHAT IS DATA SCIENCE </a:t>
            </a:r>
          </a:p>
          <a:p>
            <a:r>
              <a:rPr lang="en-US" sz="6600" dirty="0">
                <a:solidFill>
                  <a:schemeClr val="bg1"/>
                </a:solidFill>
              </a:rPr>
              <a:t>AND WHY DO WE CARE?</a:t>
            </a:r>
          </a:p>
        </p:txBody>
      </p:sp>
      <p:sp>
        <p:nvSpPr>
          <p:cNvPr id="3" name="Title 2"/>
          <p:cNvSpPr>
            <a:spLocks noGrp="1"/>
          </p:cNvSpPr>
          <p:nvPr>
            <p:ph type="title"/>
          </p:nvPr>
        </p:nvSpPr>
        <p:spPr/>
        <p:txBody>
          <a:bodyPr/>
          <a:lstStyle/>
          <a:p>
            <a:r>
              <a:rPr lang="en-US" u="sng" dirty="0">
                <a:solidFill>
                  <a:schemeClr val="bg1"/>
                </a:solidFill>
              </a:rPr>
              <a:t>INTRO TO DATA SCIENCE</a:t>
            </a:r>
          </a:p>
        </p:txBody>
      </p:sp>
    </p:spTree>
    <p:extLst>
      <p:ext uri="{BB962C8B-B14F-4D97-AF65-F5344CB8AC3E}">
        <p14:creationId xmlns:p14="http://schemas.microsoft.com/office/powerpoint/2010/main" val="34202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OFFEESHOP LAPTOP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COMMAND LIN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GIT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haacked.com/images/icons/App.ic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ubtitle 2"/>
          <p:cNvSpPr>
            <a:spLocks noGrp="1"/>
          </p:cNvSpPr>
          <p:nvPr>
            <p:ph type="subTitle" idx="1"/>
          </p:nvPr>
        </p:nvSpPr>
        <p:spPr>
          <a:xfrm>
            <a:off x="0" y="152399"/>
            <a:ext cx="9144000" cy="609601"/>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ln w="10160">
                  <a:solidFill>
                    <a:schemeClr val="accent1"/>
                  </a:solidFill>
                  <a:prstDash val="solid"/>
                </a:ln>
                <a:solidFill>
                  <a:srgbClr val="FFFFFF"/>
                </a:solidFill>
                <a:effectLst>
                  <a:outerShdw blurRad="38100" dist="32000" dir="5400000" algn="tl">
                    <a:srgbClr val="000000">
                      <a:alpha val="30000"/>
                    </a:srgbClr>
                  </a:outerShdw>
                </a:effectLst>
              </a:rPr>
              <a:t>BY THE END OF THIS YOU WILL BE ABLE TO</a:t>
            </a:r>
          </a:p>
        </p:txBody>
      </p:sp>
      <p:sp>
        <p:nvSpPr>
          <p:cNvPr id="25" name="Subtitle 2"/>
          <p:cNvSpPr txBox="1">
            <a:spLocks/>
          </p:cNvSpPr>
          <p:nvPr/>
        </p:nvSpPr>
        <p:spPr>
          <a:xfrm>
            <a:off x="0" y="6477000"/>
            <a:ext cx="9144000" cy="152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
        <p:nvSpPr>
          <p:cNvPr id="10" name="TextBox 9"/>
          <p:cNvSpPr txBox="1"/>
          <p:nvPr/>
        </p:nvSpPr>
        <p:spPr>
          <a:xfrm>
            <a:off x="292954" y="1928098"/>
            <a:ext cx="8774846" cy="2339102"/>
          </a:xfrm>
          <a:prstGeom prst="rect">
            <a:avLst/>
          </a:prstGeom>
          <a:noFill/>
        </p:spPr>
        <p:txBody>
          <a:bodyPr wrap="square" rtlCol="0">
            <a:spAutoFit/>
          </a:bodyPr>
          <a:lstStyle/>
          <a:p>
            <a:pPr marL="514350" indent="-514350">
              <a:buFont typeface="+mj-lt"/>
              <a:buAutoNum type="arabicParenR"/>
            </a:pPr>
            <a:r>
              <a:rPr lang="en-US" sz="3200" dirty="0"/>
              <a:t>DESCRIBE THE ECOSYSTEM OF A DATA SCIENTIST</a:t>
            </a:r>
          </a:p>
          <a:p>
            <a:pPr marL="514350" indent="-514350">
              <a:buFont typeface="+mj-lt"/>
              <a:buAutoNum type="arabicParenR"/>
            </a:pPr>
            <a:r>
              <a:rPr lang="en-US" sz="3200" dirty="0"/>
              <a:t>NAVIGATE FILE SYSTEM USING CMD </a:t>
            </a:r>
          </a:p>
          <a:p>
            <a:pPr marL="514350" indent="-514350">
              <a:buFont typeface="+mj-lt"/>
              <a:buAutoNum type="arabicParenR"/>
            </a:pPr>
            <a:r>
              <a:rPr lang="en-US" sz="3200" dirty="0"/>
              <a:t>EXPLORE FILES USING BASIC PANDAS FUNCTIONS</a:t>
            </a:r>
          </a:p>
          <a:p>
            <a:endParaRPr lang="en-US" dirty="0"/>
          </a:p>
        </p:txBody>
      </p:sp>
    </p:spTree>
    <p:extLst>
      <p:ext uri="{BB962C8B-B14F-4D97-AF65-F5344CB8AC3E}">
        <p14:creationId xmlns:p14="http://schemas.microsoft.com/office/powerpoint/2010/main" val="330388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 y="381000"/>
            <a:ext cx="8873328" cy="5105400"/>
          </a:xfrm>
          <a:prstGeom prst="rect">
            <a:avLst/>
          </a:prstGeom>
        </p:spPr>
      </p:pic>
    </p:spTree>
    <p:extLst>
      <p:ext uri="{BB962C8B-B14F-4D97-AF65-F5344CB8AC3E}">
        <p14:creationId xmlns:p14="http://schemas.microsoft.com/office/powerpoint/2010/main" val="15221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219200"/>
            <a:ext cx="8839200" cy="3539430"/>
          </a:xfrm>
          <a:prstGeom prst="rect">
            <a:avLst/>
          </a:prstGeom>
        </p:spPr>
        <p:txBody>
          <a:bodyPr wrap="square">
            <a:spAutoFit/>
          </a:bodyPr>
          <a:lstStyle/>
          <a:p>
            <a:r>
              <a:rPr lang="en-US" sz="3200" dirty="0"/>
              <a:t>The world is full of situations where we want to:</a:t>
            </a:r>
          </a:p>
          <a:p>
            <a:endParaRPr lang="en-US" sz="3200" dirty="0"/>
          </a:p>
          <a:p>
            <a:pPr marL="514350" indent="-514350">
              <a:buFont typeface="+mj-lt"/>
              <a:buAutoNum type="arabicPeriod"/>
            </a:pPr>
            <a:r>
              <a:rPr lang="en-US" sz="3200" dirty="0"/>
              <a:t>Forecast likely outcomes given that we know now </a:t>
            </a:r>
          </a:p>
          <a:p>
            <a:pPr marL="514350" indent="-514350">
              <a:buFont typeface="+mj-lt"/>
              <a:buAutoNum type="arabicPeriod"/>
            </a:pPr>
            <a:r>
              <a:rPr lang="en-US" sz="3200" dirty="0"/>
              <a:t>Segment things into groups </a:t>
            </a:r>
          </a:p>
          <a:p>
            <a:pPr marL="514350" indent="-514350">
              <a:buFont typeface="+mj-lt"/>
              <a:buAutoNum type="arabicPeriod"/>
            </a:pPr>
            <a:r>
              <a:rPr lang="en-US" sz="3200" dirty="0"/>
              <a:t>Recommend something based on the likelihood it will be viewed or clicked on </a:t>
            </a:r>
          </a:p>
        </p:txBody>
      </p:sp>
      <p:sp>
        <p:nvSpPr>
          <p:cNvPr id="4" name="TextBox 3"/>
          <p:cNvSpPr txBox="1"/>
          <p:nvPr/>
        </p:nvSpPr>
        <p:spPr>
          <a:xfrm>
            <a:off x="76200" y="634425"/>
            <a:ext cx="6705600" cy="584775"/>
          </a:xfrm>
          <a:prstGeom prst="rect">
            <a:avLst/>
          </a:prstGeom>
          <a:noFill/>
        </p:spPr>
        <p:txBody>
          <a:bodyPr wrap="square" rtlCol="0">
            <a:spAutoFit/>
          </a:bodyPr>
          <a:lstStyle/>
          <a:p>
            <a:r>
              <a:rPr lang="en-US" sz="3200" u="sng" dirty="0"/>
              <a:t>WHERE DOES DATA SCIENCE COME IN?</a:t>
            </a:r>
          </a:p>
        </p:txBody>
      </p:sp>
    </p:spTree>
    <p:extLst>
      <p:ext uri="{BB962C8B-B14F-4D97-AF65-F5344CB8AC3E}">
        <p14:creationId xmlns:p14="http://schemas.microsoft.com/office/powerpoint/2010/main" val="228049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85800"/>
            <a:ext cx="8915400" cy="4739759"/>
          </a:xfrm>
          <a:prstGeom prst="rect">
            <a:avLst/>
          </a:prstGeom>
        </p:spPr>
        <p:txBody>
          <a:bodyPr wrap="square">
            <a:spAutoFit/>
          </a:bodyPr>
          <a:lstStyle/>
          <a:p>
            <a:r>
              <a:rPr lang="en-US" sz="3200" u="sng" dirty="0"/>
              <a:t>EXAMPLES OF DATA SCIENCE IN ACTION</a:t>
            </a:r>
            <a:endParaRPr lang="en-US" sz="3200" dirty="0"/>
          </a:p>
          <a:p>
            <a:r>
              <a:rPr lang="en-US" dirty="0"/>
              <a:t>• Facebook facial recognition in photos </a:t>
            </a:r>
          </a:p>
          <a:p>
            <a:r>
              <a:rPr lang="en-US" dirty="0"/>
              <a:t>• Netflix/Amazon/Spotify recommendations </a:t>
            </a:r>
          </a:p>
          <a:p>
            <a:r>
              <a:rPr lang="en-US" dirty="0"/>
              <a:t>• Siri/Echo/Cortana voice recognition assistants </a:t>
            </a:r>
          </a:p>
          <a:p>
            <a:r>
              <a:rPr lang="en-US" dirty="0"/>
              <a:t>• Building art with Neural Networks - </a:t>
            </a:r>
            <a:r>
              <a:rPr lang="en-US" dirty="0">
                <a:hlinkClick r:id="rId2"/>
              </a:rPr>
              <a:t>https://github.com/jcjohnson/neural-style</a:t>
            </a:r>
            <a:endParaRPr lang="en-US" dirty="0"/>
          </a:p>
          <a:p>
            <a:r>
              <a:rPr lang="en-US" dirty="0"/>
              <a:t>• </a:t>
            </a:r>
            <a:r>
              <a:rPr lang="en-US" dirty="0" err="1"/>
              <a:t>Faceswap</a:t>
            </a:r>
            <a:r>
              <a:rPr lang="en-US" dirty="0"/>
              <a:t> -  https://www.youtube.com/watch?v=UngUWA43q5o </a:t>
            </a:r>
          </a:p>
          <a:p>
            <a:r>
              <a:rPr lang="en-US" dirty="0"/>
              <a:t>• Stock Market - </a:t>
            </a:r>
            <a:r>
              <a:rPr lang="en-US" dirty="0">
                <a:hlinkClick r:id="rId3"/>
              </a:rPr>
              <a:t>https://www.quantopian.com/</a:t>
            </a:r>
            <a:r>
              <a:rPr lang="en-US" dirty="0"/>
              <a:t>	 - building crowd source hedge funds </a:t>
            </a:r>
          </a:p>
          <a:p>
            <a:r>
              <a:rPr lang="en-US" dirty="0"/>
              <a:t>• Helping people</a:t>
            </a:r>
          </a:p>
          <a:p>
            <a:r>
              <a:rPr lang="en-US" dirty="0"/>
              <a:t> </a:t>
            </a:r>
            <a:r>
              <a:rPr lang="en-US" dirty="0">
                <a:hlinkClick r:id="rId4"/>
              </a:rPr>
              <a:t>https://www.drivendata.org/</a:t>
            </a:r>
            <a:r>
              <a:rPr lang="en-US" dirty="0"/>
              <a:t>   - who is a good bet to give money to </a:t>
            </a:r>
          </a:p>
          <a:p>
            <a:r>
              <a:rPr lang="en-US" dirty="0"/>
              <a:t> </a:t>
            </a:r>
            <a:r>
              <a:rPr lang="en-US" dirty="0">
                <a:hlinkClick r:id="rId5"/>
              </a:rPr>
              <a:t>http://www.datakind.org/projects</a:t>
            </a:r>
            <a:endParaRPr lang="en-US" dirty="0"/>
          </a:p>
          <a:p>
            <a:r>
              <a:rPr lang="en-US" dirty="0"/>
              <a:t> • Help find missing children - </a:t>
            </a:r>
            <a:r>
              <a:rPr lang="en-US" dirty="0">
                <a:hlinkClick r:id="rId6"/>
              </a:rPr>
              <a:t>http://www.datakind.org/projects/finding-30000-missing-children</a:t>
            </a:r>
            <a:endParaRPr lang="en-US" dirty="0"/>
          </a:p>
          <a:p>
            <a:r>
              <a:rPr lang="en-US" dirty="0"/>
              <a:t>• Find correlations from sickness, grades, and attendance and try to find ways to improve them </a:t>
            </a:r>
            <a:r>
              <a:rPr lang="en-US" dirty="0">
                <a:hlinkClick r:id="rId7"/>
              </a:rPr>
              <a:t>http://coolculture.org/webfm_send/62</a:t>
            </a:r>
            <a:endParaRPr lang="en-US" dirty="0"/>
          </a:p>
          <a:p>
            <a:r>
              <a:rPr lang="en-US" dirty="0"/>
              <a:t>• Additional examples  </a:t>
            </a:r>
            <a:r>
              <a:rPr lang="en-US" dirty="0">
                <a:hlinkClick r:id="rId8"/>
              </a:rPr>
              <a:t>https://www.kaggle.com/wiki/DataScienceUseCases</a:t>
            </a:r>
            <a:endParaRPr lang="en-US" dirty="0"/>
          </a:p>
          <a:p>
            <a:endParaRPr lang="en-US" dirty="0"/>
          </a:p>
        </p:txBody>
      </p:sp>
    </p:spTree>
    <p:extLst>
      <p:ext uri="{BB962C8B-B14F-4D97-AF65-F5344CB8AC3E}">
        <p14:creationId xmlns:p14="http://schemas.microsoft.com/office/powerpoint/2010/main" val="1174897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21629</TotalTime>
  <Words>1436</Words>
  <Application>Microsoft Office PowerPoint</Application>
  <PresentationFormat>On-screen Show (4:3)</PresentationFormat>
  <Paragraphs>210</Paragraphs>
  <Slides>38</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Proxima Nova</vt:lpstr>
      <vt:lpstr>Office Theme</vt:lpstr>
      <vt:lpstr>WHAT  &amp;  WHY? </vt:lpstr>
      <vt:lpstr>PowerPoint Presentation</vt:lpstr>
      <vt:lpstr>PowerPoint Presentation</vt:lpstr>
      <vt:lpstr>PowerPoint Presentation</vt:lpstr>
      <vt:lpstr>INTRO TO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Costco Wholesale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and WHY?</dc:title>
  <dc:creator>Matthew Morris</dc:creator>
  <cp:lastModifiedBy>Matthew Morris</cp:lastModifiedBy>
  <cp:revision>58</cp:revision>
  <dcterms:created xsi:type="dcterms:W3CDTF">2017-05-01T18:07:26Z</dcterms:created>
  <dcterms:modified xsi:type="dcterms:W3CDTF">2017-05-17T23:06:33Z</dcterms:modified>
</cp:coreProperties>
</file>